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44" r:id="rId2"/>
  </p:sldMasterIdLst>
  <p:notesMasterIdLst>
    <p:notesMasterId r:id="rId42"/>
  </p:notesMasterIdLst>
  <p:handoutMasterIdLst>
    <p:handoutMasterId r:id="rId43"/>
  </p:handoutMasterIdLst>
  <p:sldIdLst>
    <p:sldId id="429" r:id="rId3"/>
    <p:sldId id="430" r:id="rId4"/>
    <p:sldId id="442" r:id="rId5"/>
    <p:sldId id="443" r:id="rId6"/>
    <p:sldId id="411" r:id="rId7"/>
    <p:sldId id="418" r:id="rId8"/>
    <p:sldId id="444" r:id="rId9"/>
    <p:sldId id="432" r:id="rId10"/>
    <p:sldId id="445" r:id="rId11"/>
    <p:sldId id="446" r:id="rId12"/>
    <p:sldId id="364" r:id="rId13"/>
    <p:sldId id="278" r:id="rId14"/>
    <p:sldId id="447" r:id="rId15"/>
    <p:sldId id="448" r:id="rId16"/>
    <p:sldId id="399" r:id="rId17"/>
    <p:sldId id="457" r:id="rId18"/>
    <p:sldId id="458" r:id="rId19"/>
    <p:sldId id="400" r:id="rId20"/>
    <p:sldId id="450" r:id="rId21"/>
    <p:sldId id="460" r:id="rId22"/>
    <p:sldId id="297" r:id="rId23"/>
    <p:sldId id="340" r:id="rId24"/>
    <p:sldId id="452" r:id="rId25"/>
    <p:sldId id="461" r:id="rId26"/>
    <p:sldId id="453" r:id="rId27"/>
    <p:sldId id="454" r:id="rId28"/>
    <p:sldId id="374" r:id="rId29"/>
    <p:sldId id="451" r:id="rId30"/>
    <p:sldId id="455" r:id="rId31"/>
    <p:sldId id="434" r:id="rId32"/>
    <p:sldId id="437" r:id="rId33"/>
    <p:sldId id="438" r:id="rId34"/>
    <p:sldId id="456" r:id="rId35"/>
    <p:sldId id="440" r:id="rId36"/>
    <p:sldId id="435" r:id="rId37"/>
    <p:sldId id="436" r:id="rId38"/>
    <p:sldId id="353" r:id="rId39"/>
    <p:sldId id="413" r:id="rId40"/>
    <p:sldId id="327" r:id="rId41"/>
  </p:sldIdLst>
  <p:sldSz cx="9144000" cy="5143500" type="screen16x9"/>
  <p:notesSz cx="6797675" cy="9872663"/>
  <p:defaultTextStyle>
    <a:defPPr>
      <a:defRPr lang="en-US"/>
    </a:defPPr>
    <a:lvl1pPr marL="0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A311DD-E9C2-B161-133C-15EDF57149F4}" name="Dorywalska Karolina" initials="KD" userId="S::karolina_dorywalska@parp.gov.pl::5f1dbae4-ed2f-490e-8188-7200a06a3b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  <p:cmAuthor id="2" name="Natalia Załużna" initials="NZ" lastIdx="16" clrIdx="1">
    <p:extLst>
      <p:ext uri="{19B8F6BF-5375-455C-9EA6-DF929625EA0E}">
        <p15:presenceInfo xmlns:p15="http://schemas.microsoft.com/office/powerpoint/2012/main" userId="Natalia Załużna" providerId="None"/>
      </p:ext>
    </p:extLst>
  </p:cmAuthor>
  <p:cmAuthor id="3" name="Fabisiak-Maszewska Agnieszka" initials="FMA" lastIdx="7" clrIdx="2">
    <p:extLst>
      <p:ext uri="{19B8F6BF-5375-455C-9EA6-DF929625EA0E}">
        <p15:presenceInfo xmlns:p15="http://schemas.microsoft.com/office/powerpoint/2012/main" userId="S::Agnieszka.Fabisiak@mfipr.gov.pl::0d7e3600-0a6e-4a1f-af73-e0a2ae14895f" providerId="AD"/>
      </p:ext>
    </p:extLst>
  </p:cmAuthor>
  <p:cmAuthor id="4" name="Fiszer Izabela" initials="IF" lastIdx="11" clrIdx="3">
    <p:extLst>
      <p:ext uri="{19B8F6BF-5375-455C-9EA6-DF929625EA0E}">
        <p15:presenceInfo xmlns:p15="http://schemas.microsoft.com/office/powerpoint/2012/main" userId="S::izabela_fiszer@parp.gov.pl::82088cb4-ea80-4aab-bdeb-3abbdd859e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A7CF"/>
    <a:srgbClr val="569BB8"/>
    <a:srgbClr val="1C94BA"/>
    <a:srgbClr val="00A4B7"/>
    <a:srgbClr val="002073"/>
    <a:srgbClr val="5479F7"/>
    <a:srgbClr val="FFFFFF"/>
    <a:srgbClr val="E1EFF7"/>
    <a:srgbClr val="003399"/>
    <a:srgbClr val="D1E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 autoAdjust="0"/>
    <p:restoredTop sz="78935" autoAdjust="0"/>
  </p:normalViewPr>
  <p:slideViewPr>
    <p:cSldViewPr showGuides="1">
      <p:cViewPr varScale="1">
        <p:scale>
          <a:sx n="66" d="100"/>
          <a:sy n="66" d="100"/>
        </p:scale>
        <p:origin x="112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12" d="100"/>
          <a:sy n="112" d="100"/>
        </p:scale>
        <p:origin x="41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8131F2C1-44D2-4ED7-BA3C-B03516C602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CC6A2F8-6413-4BD6-9670-42A3AD914D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9981C-0199-4C1C-BF55-B9D1845E24A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7BF2785-6379-4E0D-AD4C-F5805D9846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56C95A6-4C19-47FE-AA18-9E2DB5F9CD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82100-07E7-4199-BF42-570F551AA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23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27.08.2025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269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62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995" y="1342959"/>
            <a:ext cx="7388942" cy="2943611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4" y="367681"/>
            <a:ext cx="800100" cy="8001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41" y="367681"/>
            <a:ext cx="800100" cy="8001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67" y="367681"/>
            <a:ext cx="8001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249" y="2081379"/>
            <a:ext cx="6773550" cy="753648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27.08.2025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9AC2CA-7069-4A8E-9D19-13E7BFB1BE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342959"/>
            <a:ext cx="3387422" cy="62428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BBF74AF-4611-4995-B861-9F1BE8A6D7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3" y="4448954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389" y="1347054"/>
            <a:ext cx="3540668" cy="3184221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42" y="1346902"/>
            <a:ext cx="3540668" cy="31843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7427" y="1"/>
            <a:ext cx="7399510" cy="3671963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29626 w 8640763"/>
              <a:gd name="connsiteY2" fmla="*/ 4359975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0 w 8640763"/>
              <a:gd name="connsiteY5" fmla="*/ 5221288 h 5231492"/>
              <a:gd name="connsiteX6" fmla="*/ 0 w 8640763"/>
              <a:gd name="connsiteY6" fmla="*/ 0 h 5231492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8353 w 8640763"/>
              <a:gd name="connsiteY5" fmla="*/ 5211085 h 5231492"/>
              <a:gd name="connsiteX6" fmla="*/ 0 w 8640763"/>
              <a:gd name="connsiteY6" fmla="*/ 0 h 5231492"/>
              <a:gd name="connsiteX0" fmla="*/ 0 w 8640763"/>
              <a:gd name="connsiteY0" fmla="*/ 0 h 5240109"/>
              <a:gd name="connsiteX1" fmla="*/ 8640763 w 8640763"/>
              <a:gd name="connsiteY1" fmla="*/ 0 h 5240109"/>
              <a:gd name="connsiteX2" fmla="*/ 8629626 w 8640763"/>
              <a:gd name="connsiteY2" fmla="*/ 4359975 h 5240109"/>
              <a:gd name="connsiteX3" fmla="*/ 1443576 w 8640763"/>
              <a:gd name="connsiteY3" fmla="*/ 4369045 h 5240109"/>
              <a:gd name="connsiteX4" fmla="*/ 1439863 w 8640763"/>
              <a:gd name="connsiteY4" fmla="*/ 5231492 h 5240109"/>
              <a:gd name="connsiteX5" fmla="*/ 8353 w 8640763"/>
              <a:gd name="connsiteY5" fmla="*/ 5240109 h 5240109"/>
              <a:gd name="connsiteX6" fmla="*/ 0 w 8640763"/>
              <a:gd name="connsiteY6" fmla="*/ 0 h 5240109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49632"/>
              <a:gd name="connsiteX1" fmla="*/ 8640763 w 8640763"/>
              <a:gd name="connsiteY1" fmla="*/ 0 h 5249632"/>
              <a:gd name="connsiteX2" fmla="*/ 8629626 w 8640763"/>
              <a:gd name="connsiteY2" fmla="*/ 4359975 h 5249632"/>
              <a:gd name="connsiteX3" fmla="*/ 1443576 w 8640763"/>
              <a:gd name="connsiteY3" fmla="*/ 4369045 h 5249632"/>
              <a:gd name="connsiteX4" fmla="*/ 1449764 w 8640763"/>
              <a:gd name="connsiteY4" fmla="*/ 5249632 h 5249632"/>
              <a:gd name="connsiteX5" fmla="*/ 8353 w 8640763"/>
              <a:gd name="connsiteY5" fmla="*/ 5232853 h 5249632"/>
              <a:gd name="connsiteX6" fmla="*/ 0 w 8640763"/>
              <a:gd name="connsiteY6" fmla="*/ 0 h 5249632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9764 w 8640763"/>
              <a:gd name="connsiteY4" fmla="*/ 5249632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3824 w 8640763"/>
              <a:gd name="connsiteY4" fmla="*/ 5242376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8843 w 8649606"/>
              <a:gd name="connsiteY0" fmla="*/ 0 h 5242376"/>
              <a:gd name="connsiteX1" fmla="*/ 8649606 w 8649606"/>
              <a:gd name="connsiteY1" fmla="*/ 0 h 5242376"/>
              <a:gd name="connsiteX2" fmla="*/ 8638469 w 8649606"/>
              <a:gd name="connsiteY2" fmla="*/ 4359975 h 5242376"/>
              <a:gd name="connsiteX3" fmla="*/ 1452419 w 8649606"/>
              <a:gd name="connsiteY3" fmla="*/ 4369045 h 5242376"/>
              <a:gd name="connsiteX4" fmla="*/ 1452667 w 8649606"/>
              <a:gd name="connsiteY4" fmla="*/ 5242376 h 5242376"/>
              <a:gd name="connsiteX5" fmla="*/ 367 w 8649606"/>
              <a:gd name="connsiteY5" fmla="*/ 5236481 h 5242376"/>
              <a:gd name="connsiteX6" fmla="*/ 8843 w 8649606"/>
              <a:gd name="connsiteY6" fmla="*/ 0 h 5242376"/>
              <a:gd name="connsiteX0" fmla="*/ 8843 w 8649606"/>
              <a:gd name="connsiteY0" fmla="*/ 0 h 5250993"/>
              <a:gd name="connsiteX1" fmla="*/ 8649606 w 8649606"/>
              <a:gd name="connsiteY1" fmla="*/ 0 h 5250993"/>
              <a:gd name="connsiteX2" fmla="*/ 8638469 w 8649606"/>
              <a:gd name="connsiteY2" fmla="*/ 4359975 h 5250993"/>
              <a:gd name="connsiteX3" fmla="*/ 1452419 w 8649606"/>
              <a:gd name="connsiteY3" fmla="*/ 4369045 h 5250993"/>
              <a:gd name="connsiteX4" fmla="*/ 1452667 w 8649606"/>
              <a:gd name="connsiteY4" fmla="*/ 5242376 h 5250993"/>
              <a:gd name="connsiteX5" fmla="*/ 367 w 8649606"/>
              <a:gd name="connsiteY5" fmla="*/ 5250993 h 5250993"/>
              <a:gd name="connsiteX6" fmla="*/ 8843 w 8649606"/>
              <a:gd name="connsiteY6" fmla="*/ 0 h 5250993"/>
              <a:gd name="connsiteX0" fmla="*/ 11268 w 8652031"/>
              <a:gd name="connsiteY0" fmla="*/ 0 h 5250993"/>
              <a:gd name="connsiteX1" fmla="*/ 8652031 w 8652031"/>
              <a:gd name="connsiteY1" fmla="*/ 0 h 5250993"/>
              <a:gd name="connsiteX2" fmla="*/ 8640894 w 8652031"/>
              <a:gd name="connsiteY2" fmla="*/ 4359975 h 5250993"/>
              <a:gd name="connsiteX3" fmla="*/ 1454844 w 8652031"/>
              <a:gd name="connsiteY3" fmla="*/ 4369045 h 5250993"/>
              <a:gd name="connsiteX4" fmla="*/ 1455092 w 8652031"/>
              <a:gd name="connsiteY4" fmla="*/ 5242376 h 5250993"/>
              <a:gd name="connsiteX5" fmla="*/ 317 w 8652031"/>
              <a:gd name="connsiteY5" fmla="*/ 5250993 h 5250993"/>
              <a:gd name="connsiteX6" fmla="*/ 11268 w 8652031"/>
              <a:gd name="connsiteY6" fmla="*/ 0 h 5250993"/>
              <a:gd name="connsiteX0" fmla="*/ 11268 w 8652031"/>
              <a:gd name="connsiteY0" fmla="*/ 0 h 5244947"/>
              <a:gd name="connsiteX1" fmla="*/ 8652031 w 8652031"/>
              <a:gd name="connsiteY1" fmla="*/ 0 h 5244947"/>
              <a:gd name="connsiteX2" fmla="*/ 8640894 w 8652031"/>
              <a:gd name="connsiteY2" fmla="*/ 4359975 h 5244947"/>
              <a:gd name="connsiteX3" fmla="*/ 1454844 w 8652031"/>
              <a:gd name="connsiteY3" fmla="*/ 4369045 h 5244947"/>
              <a:gd name="connsiteX4" fmla="*/ 1455092 w 8652031"/>
              <a:gd name="connsiteY4" fmla="*/ 5242376 h 5244947"/>
              <a:gd name="connsiteX5" fmla="*/ 317 w 8652031"/>
              <a:gd name="connsiteY5" fmla="*/ 5244947 h 5244947"/>
              <a:gd name="connsiteX6" fmla="*/ 11268 w 8652031"/>
              <a:gd name="connsiteY6" fmla="*/ 0 h 524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2031" h="5244947">
                <a:moveTo>
                  <a:pt x="11268" y="0"/>
                </a:moveTo>
                <a:lnTo>
                  <a:pt x="8652031" y="0"/>
                </a:lnTo>
                <a:cubicBezTo>
                  <a:pt x="8648319" y="1453325"/>
                  <a:pt x="8644606" y="2906650"/>
                  <a:pt x="8640894" y="4359975"/>
                </a:cubicBezTo>
                <a:lnTo>
                  <a:pt x="1454844" y="4369045"/>
                </a:lnTo>
                <a:cubicBezTo>
                  <a:pt x="1453606" y="4653126"/>
                  <a:pt x="1456330" y="4958295"/>
                  <a:pt x="1455092" y="5242376"/>
                </a:cubicBezTo>
                <a:lnTo>
                  <a:pt x="317" y="5244947"/>
                </a:lnTo>
                <a:cubicBezTo>
                  <a:pt x="-2467" y="3507919"/>
                  <a:pt x="14052" y="1737028"/>
                  <a:pt x="112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108483" y="3050061"/>
            <a:ext cx="7035518" cy="1236509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3747872"/>
            <a:ext cx="6465290" cy="4800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997DB1B-7AEA-45AB-A95E-349DEBEE2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83" y="3050061"/>
            <a:ext cx="3387422" cy="62428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CE83B4F-3F4E-4FAB-B717-077720E37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3" y="4448954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7427" y="1"/>
            <a:ext cx="7399510" cy="3671963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29626 w 8640763"/>
              <a:gd name="connsiteY2" fmla="*/ 4359975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0 w 8640763"/>
              <a:gd name="connsiteY5" fmla="*/ 5221288 h 5231492"/>
              <a:gd name="connsiteX6" fmla="*/ 0 w 8640763"/>
              <a:gd name="connsiteY6" fmla="*/ 0 h 5231492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8353 w 8640763"/>
              <a:gd name="connsiteY5" fmla="*/ 5211085 h 5231492"/>
              <a:gd name="connsiteX6" fmla="*/ 0 w 8640763"/>
              <a:gd name="connsiteY6" fmla="*/ 0 h 5231492"/>
              <a:gd name="connsiteX0" fmla="*/ 0 w 8640763"/>
              <a:gd name="connsiteY0" fmla="*/ 0 h 5240109"/>
              <a:gd name="connsiteX1" fmla="*/ 8640763 w 8640763"/>
              <a:gd name="connsiteY1" fmla="*/ 0 h 5240109"/>
              <a:gd name="connsiteX2" fmla="*/ 8629626 w 8640763"/>
              <a:gd name="connsiteY2" fmla="*/ 4359975 h 5240109"/>
              <a:gd name="connsiteX3" fmla="*/ 1443576 w 8640763"/>
              <a:gd name="connsiteY3" fmla="*/ 4369045 h 5240109"/>
              <a:gd name="connsiteX4" fmla="*/ 1439863 w 8640763"/>
              <a:gd name="connsiteY4" fmla="*/ 5231492 h 5240109"/>
              <a:gd name="connsiteX5" fmla="*/ 8353 w 8640763"/>
              <a:gd name="connsiteY5" fmla="*/ 5240109 h 5240109"/>
              <a:gd name="connsiteX6" fmla="*/ 0 w 8640763"/>
              <a:gd name="connsiteY6" fmla="*/ 0 h 5240109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49632"/>
              <a:gd name="connsiteX1" fmla="*/ 8640763 w 8640763"/>
              <a:gd name="connsiteY1" fmla="*/ 0 h 5249632"/>
              <a:gd name="connsiteX2" fmla="*/ 8629626 w 8640763"/>
              <a:gd name="connsiteY2" fmla="*/ 4359975 h 5249632"/>
              <a:gd name="connsiteX3" fmla="*/ 1443576 w 8640763"/>
              <a:gd name="connsiteY3" fmla="*/ 4369045 h 5249632"/>
              <a:gd name="connsiteX4" fmla="*/ 1449764 w 8640763"/>
              <a:gd name="connsiteY4" fmla="*/ 5249632 h 5249632"/>
              <a:gd name="connsiteX5" fmla="*/ 8353 w 8640763"/>
              <a:gd name="connsiteY5" fmla="*/ 5232853 h 5249632"/>
              <a:gd name="connsiteX6" fmla="*/ 0 w 8640763"/>
              <a:gd name="connsiteY6" fmla="*/ 0 h 5249632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9764 w 8640763"/>
              <a:gd name="connsiteY4" fmla="*/ 5249632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3824 w 8640763"/>
              <a:gd name="connsiteY4" fmla="*/ 5242376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8843 w 8649606"/>
              <a:gd name="connsiteY0" fmla="*/ 0 h 5242376"/>
              <a:gd name="connsiteX1" fmla="*/ 8649606 w 8649606"/>
              <a:gd name="connsiteY1" fmla="*/ 0 h 5242376"/>
              <a:gd name="connsiteX2" fmla="*/ 8638469 w 8649606"/>
              <a:gd name="connsiteY2" fmla="*/ 4359975 h 5242376"/>
              <a:gd name="connsiteX3" fmla="*/ 1452419 w 8649606"/>
              <a:gd name="connsiteY3" fmla="*/ 4369045 h 5242376"/>
              <a:gd name="connsiteX4" fmla="*/ 1452667 w 8649606"/>
              <a:gd name="connsiteY4" fmla="*/ 5242376 h 5242376"/>
              <a:gd name="connsiteX5" fmla="*/ 367 w 8649606"/>
              <a:gd name="connsiteY5" fmla="*/ 5236481 h 5242376"/>
              <a:gd name="connsiteX6" fmla="*/ 8843 w 8649606"/>
              <a:gd name="connsiteY6" fmla="*/ 0 h 5242376"/>
              <a:gd name="connsiteX0" fmla="*/ 8843 w 8649606"/>
              <a:gd name="connsiteY0" fmla="*/ 0 h 5250993"/>
              <a:gd name="connsiteX1" fmla="*/ 8649606 w 8649606"/>
              <a:gd name="connsiteY1" fmla="*/ 0 h 5250993"/>
              <a:gd name="connsiteX2" fmla="*/ 8638469 w 8649606"/>
              <a:gd name="connsiteY2" fmla="*/ 4359975 h 5250993"/>
              <a:gd name="connsiteX3" fmla="*/ 1452419 w 8649606"/>
              <a:gd name="connsiteY3" fmla="*/ 4369045 h 5250993"/>
              <a:gd name="connsiteX4" fmla="*/ 1452667 w 8649606"/>
              <a:gd name="connsiteY4" fmla="*/ 5242376 h 5250993"/>
              <a:gd name="connsiteX5" fmla="*/ 367 w 8649606"/>
              <a:gd name="connsiteY5" fmla="*/ 5250993 h 5250993"/>
              <a:gd name="connsiteX6" fmla="*/ 8843 w 8649606"/>
              <a:gd name="connsiteY6" fmla="*/ 0 h 5250993"/>
              <a:gd name="connsiteX0" fmla="*/ 11268 w 8652031"/>
              <a:gd name="connsiteY0" fmla="*/ 0 h 5250993"/>
              <a:gd name="connsiteX1" fmla="*/ 8652031 w 8652031"/>
              <a:gd name="connsiteY1" fmla="*/ 0 h 5250993"/>
              <a:gd name="connsiteX2" fmla="*/ 8640894 w 8652031"/>
              <a:gd name="connsiteY2" fmla="*/ 4359975 h 5250993"/>
              <a:gd name="connsiteX3" fmla="*/ 1454844 w 8652031"/>
              <a:gd name="connsiteY3" fmla="*/ 4369045 h 5250993"/>
              <a:gd name="connsiteX4" fmla="*/ 1455092 w 8652031"/>
              <a:gd name="connsiteY4" fmla="*/ 5242376 h 5250993"/>
              <a:gd name="connsiteX5" fmla="*/ 317 w 8652031"/>
              <a:gd name="connsiteY5" fmla="*/ 5250993 h 5250993"/>
              <a:gd name="connsiteX6" fmla="*/ 11268 w 8652031"/>
              <a:gd name="connsiteY6" fmla="*/ 0 h 5250993"/>
              <a:gd name="connsiteX0" fmla="*/ 11268 w 8652031"/>
              <a:gd name="connsiteY0" fmla="*/ 0 h 5244947"/>
              <a:gd name="connsiteX1" fmla="*/ 8652031 w 8652031"/>
              <a:gd name="connsiteY1" fmla="*/ 0 h 5244947"/>
              <a:gd name="connsiteX2" fmla="*/ 8640894 w 8652031"/>
              <a:gd name="connsiteY2" fmla="*/ 4359975 h 5244947"/>
              <a:gd name="connsiteX3" fmla="*/ 1454844 w 8652031"/>
              <a:gd name="connsiteY3" fmla="*/ 4369045 h 5244947"/>
              <a:gd name="connsiteX4" fmla="*/ 1455092 w 8652031"/>
              <a:gd name="connsiteY4" fmla="*/ 5242376 h 5244947"/>
              <a:gd name="connsiteX5" fmla="*/ 317 w 8652031"/>
              <a:gd name="connsiteY5" fmla="*/ 5244947 h 5244947"/>
              <a:gd name="connsiteX6" fmla="*/ 11268 w 8652031"/>
              <a:gd name="connsiteY6" fmla="*/ 0 h 524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2031" h="5244947">
                <a:moveTo>
                  <a:pt x="11268" y="0"/>
                </a:moveTo>
                <a:lnTo>
                  <a:pt x="8652031" y="0"/>
                </a:lnTo>
                <a:cubicBezTo>
                  <a:pt x="8648319" y="1453325"/>
                  <a:pt x="8644606" y="2906650"/>
                  <a:pt x="8640894" y="4359975"/>
                </a:cubicBezTo>
                <a:lnTo>
                  <a:pt x="1454844" y="4369045"/>
                </a:lnTo>
                <a:cubicBezTo>
                  <a:pt x="1453606" y="4653126"/>
                  <a:pt x="1456330" y="4958295"/>
                  <a:pt x="1455092" y="5242376"/>
                </a:cubicBezTo>
                <a:lnTo>
                  <a:pt x="317" y="5244947"/>
                </a:lnTo>
                <a:cubicBezTo>
                  <a:pt x="-2467" y="3507919"/>
                  <a:pt x="14052" y="1737028"/>
                  <a:pt x="11268" y="0"/>
                </a:cubicBezTo>
                <a:close/>
              </a:path>
            </a:pathLst>
          </a:custGeom>
          <a:solidFill>
            <a:srgbClr val="E1EFF7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108483" y="3050061"/>
            <a:ext cx="7035518" cy="1236509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3747872"/>
            <a:ext cx="6465290" cy="4800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997DB1B-7AEA-45AB-A95E-349DEBEE2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83" y="3050061"/>
            <a:ext cx="3387422" cy="62428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B8A71B4-201E-4D5C-A0CA-5BDDF686D9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77" y="4454006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9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995" y="1342959"/>
            <a:ext cx="7388942" cy="2943611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4" y="367681"/>
            <a:ext cx="800100" cy="8001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41" y="367681"/>
            <a:ext cx="800100" cy="8001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67" y="367681"/>
            <a:ext cx="8001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249" y="2081379"/>
            <a:ext cx="6773550" cy="753648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27.08.2025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9AC2CA-7069-4A8E-9D19-13E7BFB1BE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342959"/>
            <a:ext cx="3387422" cy="62428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BBF74AF-4611-4995-B861-9F1BE8A6D7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3" y="4448954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51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995" y="1342959"/>
            <a:ext cx="7388942" cy="2943611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4" y="367681"/>
            <a:ext cx="800100" cy="8001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41" y="367681"/>
            <a:ext cx="800100" cy="8001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67" y="367681"/>
            <a:ext cx="8001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249" y="2081379"/>
            <a:ext cx="6773550" cy="753648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27.08.2025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9AC2CA-7069-4A8E-9D19-13E7BFB1BE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342959"/>
            <a:ext cx="3387422" cy="62428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E0083BE-AB43-4575-86CB-606CBF1252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3" y="4448954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62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27.08.2025</a:t>
            </a:fld>
            <a:endParaRPr lang="pl-PL" dirty="0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60" y="344396"/>
            <a:ext cx="342900" cy="3429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64B5EE2-8AE1-E778-09CE-690ECCD8F8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-46074" t="11118" r="1734" b="3547"/>
          <a:stretch/>
        </p:blipFill>
        <p:spPr>
          <a:xfrm>
            <a:off x="-1" y="701571"/>
            <a:ext cx="9134703" cy="3590526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A2E34B4B-2F98-4123-BCC4-081E05CD7D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81" y="3667812"/>
            <a:ext cx="3387422" cy="62428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9E9F7B10-6B3A-4A06-AFAD-B3C3A1EA36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3" y="4448954"/>
            <a:ext cx="7386943" cy="5256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E403CD87-702F-0828-AECB-99F6FAC00545}"/>
              </a:ext>
            </a:extLst>
          </p:cNvPr>
          <p:cNvSpPr/>
          <p:nvPr userDrawn="1"/>
        </p:nvSpPr>
        <p:spPr>
          <a:xfrm>
            <a:off x="0" y="701571"/>
            <a:ext cx="5148064" cy="3590526"/>
          </a:xfrm>
          <a:prstGeom prst="rect">
            <a:avLst/>
          </a:prstGeom>
          <a:gradFill>
            <a:gsLst>
              <a:gs pos="77000">
                <a:srgbClr val="A2CEE8"/>
              </a:gs>
              <a:gs pos="99000">
                <a:schemeClr val="accent1">
                  <a:lumMod val="5000"/>
                  <a:lumOff val="95000"/>
                  <a:alpha val="0"/>
                </a:schemeClr>
              </a:gs>
              <a:gs pos="25000">
                <a:srgbClr val="719A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5E90D9B-DB7D-3118-1904-FE0D80DC94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16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2"/>
                    </a14:imgEffect>
                    <a14:imgEffect>
                      <a14:sharpenSoften amount="-69000"/>
                    </a14:imgEffect>
                    <a14:imgEffect>
                      <a14:saturation sat="111000"/>
                    </a14:imgEffect>
                    <a14:imgEffect>
                      <a14:brightnessContrast bright="-21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0" t="290" r="75439"/>
          <a:stretch/>
        </p:blipFill>
        <p:spPr>
          <a:xfrm>
            <a:off x="-2" y="701571"/>
            <a:ext cx="4932042" cy="3590526"/>
          </a:xfrm>
          <a:prstGeom prst="rect">
            <a:avLst/>
          </a:prstGeom>
          <a:effectLst>
            <a:reflection blurRad="342900" stA="45000" endPos="65000" dist="50800" dir="5400000" sy="-100000" algn="bl" rotWithShape="0"/>
            <a:softEdge rad="0"/>
          </a:effectLst>
        </p:spPr>
      </p:pic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646ADA88-E7A1-D4CD-CE8A-604F5437842A}"/>
              </a:ext>
            </a:extLst>
          </p:cNvPr>
          <p:cNvCxnSpPr>
            <a:cxnSpLocks/>
          </p:cNvCxnSpPr>
          <p:nvPr userDrawn="1"/>
        </p:nvCxnSpPr>
        <p:spPr>
          <a:xfrm>
            <a:off x="4932040" y="701571"/>
            <a:ext cx="0" cy="359052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>
            <a:extLst>
              <a:ext uri="{FF2B5EF4-FFF2-40B4-BE49-F238E27FC236}">
                <a16:creationId xmlns:a16="http://schemas.microsoft.com/office/drawing/2014/main" id="{5A1873AE-3D7E-5C25-FD98-0275A6BB5FC2}"/>
              </a:ext>
            </a:extLst>
          </p:cNvPr>
          <p:cNvSpPr/>
          <p:nvPr userDrawn="1"/>
        </p:nvSpPr>
        <p:spPr>
          <a:xfrm>
            <a:off x="-3" y="701571"/>
            <a:ext cx="4908349" cy="3590526"/>
          </a:xfrm>
          <a:prstGeom prst="rect">
            <a:avLst/>
          </a:prstGeom>
          <a:solidFill>
            <a:srgbClr val="1C94BA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9109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5DB7025B-8E3D-400F-9C76-C0A26B301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6" y="9407"/>
            <a:ext cx="5850822" cy="3687291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76475 w 6835775"/>
              <a:gd name="connsiteY3" fmla="*/ 4232329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249635 h 4859338"/>
              <a:gd name="connsiteX3" fmla="*/ 2176475 w 6835775"/>
              <a:gd name="connsiteY3" fmla="*/ 4232329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249635 h 4859338"/>
              <a:gd name="connsiteX3" fmla="*/ 2162707 w 6835775"/>
              <a:gd name="connsiteY3" fmla="*/ 4111191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62707 w 6836438"/>
              <a:gd name="connsiteY3" fmla="*/ 4111191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76475 w 6836438"/>
              <a:gd name="connsiteY3" fmla="*/ 4059275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62707 w 6836438"/>
              <a:gd name="connsiteY3" fmla="*/ 4059275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76581 h 4859338"/>
              <a:gd name="connsiteX3" fmla="*/ 2162707 w 6835775"/>
              <a:gd name="connsiteY3" fmla="*/ 405927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50623 h 4859338"/>
              <a:gd name="connsiteX3" fmla="*/ 2162707 w 6835775"/>
              <a:gd name="connsiteY3" fmla="*/ 405927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50623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5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5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6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168826 w 6835775"/>
              <a:gd name="connsiteY3" fmla="*/ 4120805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258314 w 6835775"/>
              <a:gd name="connsiteY3" fmla="*/ 4130502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265198 w 6835775"/>
              <a:gd name="connsiteY3" fmla="*/ 4072319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61663 h 4898126"/>
              <a:gd name="connsiteX3" fmla="*/ 2265198 w 6842219"/>
              <a:gd name="connsiteY3" fmla="*/ 4072319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61663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51966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13178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13178 h 4898126"/>
              <a:gd name="connsiteX3" fmla="*/ 2244548 w 6842219"/>
              <a:gd name="connsiteY3" fmla="*/ 4082018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69529"/>
              <a:gd name="connsiteY0" fmla="*/ 0 h 4898126"/>
              <a:gd name="connsiteX1" fmla="*/ 6835775 w 6869529"/>
              <a:gd name="connsiteY1" fmla="*/ 0 h 4898126"/>
              <a:gd name="connsiteX2" fmla="*/ 6869430 w 6869529"/>
              <a:gd name="connsiteY2" fmla="*/ 4090754 h 4898126"/>
              <a:gd name="connsiteX3" fmla="*/ 2244548 w 6869529"/>
              <a:gd name="connsiteY3" fmla="*/ 4082018 h 4898126"/>
              <a:gd name="connsiteX4" fmla="*/ 2259079 w 6869529"/>
              <a:gd name="connsiteY4" fmla="*/ 4898126 h 4898126"/>
              <a:gd name="connsiteX5" fmla="*/ 0 w 6869529"/>
              <a:gd name="connsiteY5" fmla="*/ 4859338 h 4898126"/>
              <a:gd name="connsiteX6" fmla="*/ 0 w 6869529"/>
              <a:gd name="connsiteY6" fmla="*/ 0 h 4898126"/>
              <a:gd name="connsiteX0" fmla="*/ 0 w 6869529"/>
              <a:gd name="connsiteY0" fmla="*/ 0 h 4907822"/>
              <a:gd name="connsiteX1" fmla="*/ 6835775 w 6869529"/>
              <a:gd name="connsiteY1" fmla="*/ 0 h 4907822"/>
              <a:gd name="connsiteX2" fmla="*/ 6869430 w 6869529"/>
              <a:gd name="connsiteY2" fmla="*/ 4090754 h 4907822"/>
              <a:gd name="connsiteX3" fmla="*/ 2244548 w 6869529"/>
              <a:gd name="connsiteY3" fmla="*/ 4082018 h 4907822"/>
              <a:gd name="connsiteX4" fmla="*/ 2245312 w 6869529"/>
              <a:gd name="connsiteY4" fmla="*/ 4907822 h 4907822"/>
              <a:gd name="connsiteX5" fmla="*/ 0 w 6869529"/>
              <a:gd name="connsiteY5" fmla="*/ 4859338 h 4907822"/>
              <a:gd name="connsiteX6" fmla="*/ 0 w 6869529"/>
              <a:gd name="connsiteY6" fmla="*/ 0 h 4907822"/>
              <a:gd name="connsiteX0" fmla="*/ 0 w 6869529"/>
              <a:gd name="connsiteY0" fmla="*/ 0 h 4917518"/>
              <a:gd name="connsiteX1" fmla="*/ 6835775 w 6869529"/>
              <a:gd name="connsiteY1" fmla="*/ 0 h 4917518"/>
              <a:gd name="connsiteX2" fmla="*/ 6869430 w 6869529"/>
              <a:gd name="connsiteY2" fmla="*/ 4090754 h 4917518"/>
              <a:gd name="connsiteX3" fmla="*/ 2244548 w 6869529"/>
              <a:gd name="connsiteY3" fmla="*/ 4082018 h 4917518"/>
              <a:gd name="connsiteX4" fmla="*/ 2245312 w 6869529"/>
              <a:gd name="connsiteY4" fmla="*/ 4917518 h 4917518"/>
              <a:gd name="connsiteX5" fmla="*/ 0 w 6869529"/>
              <a:gd name="connsiteY5" fmla="*/ 4859338 h 4917518"/>
              <a:gd name="connsiteX6" fmla="*/ 0 w 6869529"/>
              <a:gd name="connsiteY6" fmla="*/ 0 h 4917518"/>
              <a:gd name="connsiteX0" fmla="*/ 0 w 6869529"/>
              <a:gd name="connsiteY0" fmla="*/ 0 h 4917518"/>
              <a:gd name="connsiteX1" fmla="*/ 6835775 w 6869529"/>
              <a:gd name="connsiteY1" fmla="*/ 0 h 4917518"/>
              <a:gd name="connsiteX2" fmla="*/ 6869430 w 6869529"/>
              <a:gd name="connsiteY2" fmla="*/ 4090754 h 4917518"/>
              <a:gd name="connsiteX3" fmla="*/ 2244548 w 6869529"/>
              <a:gd name="connsiteY3" fmla="*/ 4082018 h 4917518"/>
              <a:gd name="connsiteX4" fmla="*/ 2245312 w 6869529"/>
              <a:gd name="connsiteY4" fmla="*/ 4917518 h 4917518"/>
              <a:gd name="connsiteX5" fmla="*/ 0 w 6869529"/>
              <a:gd name="connsiteY5" fmla="*/ 4859338 h 4917518"/>
              <a:gd name="connsiteX6" fmla="*/ 0 w 6869529"/>
              <a:gd name="connsiteY6" fmla="*/ 0 h 4917518"/>
              <a:gd name="connsiteX0" fmla="*/ 0 w 6869529"/>
              <a:gd name="connsiteY0" fmla="*/ 0 h 4883040"/>
              <a:gd name="connsiteX1" fmla="*/ 6835775 w 6869529"/>
              <a:gd name="connsiteY1" fmla="*/ 0 h 4883040"/>
              <a:gd name="connsiteX2" fmla="*/ 6869430 w 6869529"/>
              <a:gd name="connsiteY2" fmla="*/ 4090754 h 4883040"/>
              <a:gd name="connsiteX3" fmla="*/ 2244548 w 6869529"/>
              <a:gd name="connsiteY3" fmla="*/ 4082018 h 4883040"/>
              <a:gd name="connsiteX4" fmla="*/ 2245312 w 6869529"/>
              <a:gd name="connsiteY4" fmla="*/ 4883040 h 4883040"/>
              <a:gd name="connsiteX5" fmla="*/ 0 w 6869529"/>
              <a:gd name="connsiteY5" fmla="*/ 4859338 h 4883040"/>
              <a:gd name="connsiteX6" fmla="*/ 0 w 6869529"/>
              <a:gd name="connsiteY6" fmla="*/ 0 h 4883040"/>
              <a:gd name="connsiteX0" fmla="*/ 0 w 6869529"/>
              <a:gd name="connsiteY0" fmla="*/ 0 h 4871547"/>
              <a:gd name="connsiteX1" fmla="*/ 6835775 w 6869529"/>
              <a:gd name="connsiteY1" fmla="*/ 0 h 4871547"/>
              <a:gd name="connsiteX2" fmla="*/ 6869430 w 6869529"/>
              <a:gd name="connsiteY2" fmla="*/ 4090754 h 4871547"/>
              <a:gd name="connsiteX3" fmla="*/ 2244548 w 6869529"/>
              <a:gd name="connsiteY3" fmla="*/ 4082018 h 4871547"/>
              <a:gd name="connsiteX4" fmla="*/ 2245312 w 6869529"/>
              <a:gd name="connsiteY4" fmla="*/ 4871547 h 4871547"/>
              <a:gd name="connsiteX5" fmla="*/ 0 w 6869529"/>
              <a:gd name="connsiteY5" fmla="*/ 4859338 h 4871547"/>
              <a:gd name="connsiteX6" fmla="*/ 0 w 6869529"/>
              <a:gd name="connsiteY6" fmla="*/ 0 h 4871547"/>
              <a:gd name="connsiteX0" fmla="*/ 0 w 6869529"/>
              <a:gd name="connsiteY0" fmla="*/ 0 h 4859338"/>
              <a:gd name="connsiteX1" fmla="*/ 6835775 w 6869529"/>
              <a:gd name="connsiteY1" fmla="*/ 0 h 4859338"/>
              <a:gd name="connsiteX2" fmla="*/ 6869430 w 6869529"/>
              <a:gd name="connsiteY2" fmla="*/ 4090754 h 4859338"/>
              <a:gd name="connsiteX3" fmla="*/ 2244548 w 6869529"/>
              <a:gd name="connsiteY3" fmla="*/ 4082018 h 4859338"/>
              <a:gd name="connsiteX4" fmla="*/ 2241233 w 6869529"/>
              <a:gd name="connsiteY4" fmla="*/ 4842815 h 4859338"/>
              <a:gd name="connsiteX5" fmla="*/ 0 w 6869529"/>
              <a:gd name="connsiteY5" fmla="*/ 4859338 h 4859338"/>
              <a:gd name="connsiteX6" fmla="*/ 0 w 6869529"/>
              <a:gd name="connsiteY6" fmla="*/ 0 h 4859338"/>
              <a:gd name="connsiteX0" fmla="*/ 0 w 6869529"/>
              <a:gd name="connsiteY0" fmla="*/ 0 h 4877294"/>
              <a:gd name="connsiteX1" fmla="*/ 6835775 w 6869529"/>
              <a:gd name="connsiteY1" fmla="*/ 0 h 4877294"/>
              <a:gd name="connsiteX2" fmla="*/ 6869430 w 6869529"/>
              <a:gd name="connsiteY2" fmla="*/ 4090754 h 4877294"/>
              <a:gd name="connsiteX3" fmla="*/ 2244548 w 6869529"/>
              <a:gd name="connsiteY3" fmla="*/ 4082018 h 4877294"/>
              <a:gd name="connsiteX4" fmla="*/ 2237154 w 6869529"/>
              <a:gd name="connsiteY4" fmla="*/ 4877294 h 4877294"/>
              <a:gd name="connsiteX5" fmla="*/ 0 w 6869529"/>
              <a:gd name="connsiteY5" fmla="*/ 4859338 h 4877294"/>
              <a:gd name="connsiteX6" fmla="*/ 0 w 6869529"/>
              <a:gd name="connsiteY6" fmla="*/ 0 h 4877294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44548 w 6869529"/>
              <a:gd name="connsiteY3" fmla="*/ 4082018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56786 w 6869529"/>
              <a:gd name="connsiteY3" fmla="*/ 4093510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4944 w 6869529"/>
              <a:gd name="connsiteY3" fmla="*/ 4093510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0865 w 6869529"/>
              <a:gd name="connsiteY3" fmla="*/ 4087764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4944 w 6869529"/>
              <a:gd name="connsiteY3" fmla="*/ 4030301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30"/>
              <a:gd name="connsiteY0" fmla="*/ 0 h 4860055"/>
              <a:gd name="connsiteX1" fmla="*/ 6835775 w 6869530"/>
              <a:gd name="connsiteY1" fmla="*/ 0 h 4860055"/>
              <a:gd name="connsiteX2" fmla="*/ 6869431 w 6869530"/>
              <a:gd name="connsiteY2" fmla="*/ 4073515 h 4860055"/>
              <a:gd name="connsiteX3" fmla="*/ 2264944 w 6869530"/>
              <a:gd name="connsiteY3" fmla="*/ 4030301 h 4860055"/>
              <a:gd name="connsiteX4" fmla="*/ 2261629 w 6869530"/>
              <a:gd name="connsiteY4" fmla="*/ 4860055 h 4860055"/>
              <a:gd name="connsiteX5" fmla="*/ 0 w 6869530"/>
              <a:gd name="connsiteY5" fmla="*/ 4859338 h 4860055"/>
              <a:gd name="connsiteX6" fmla="*/ 0 w 6869530"/>
              <a:gd name="connsiteY6" fmla="*/ 0 h 4860055"/>
              <a:gd name="connsiteX0" fmla="*/ 0 w 6873601"/>
              <a:gd name="connsiteY0" fmla="*/ 0 h 4860055"/>
              <a:gd name="connsiteX1" fmla="*/ 6835775 w 6873601"/>
              <a:gd name="connsiteY1" fmla="*/ 0 h 4860055"/>
              <a:gd name="connsiteX2" fmla="*/ 6873511 w 6873601"/>
              <a:gd name="connsiteY2" fmla="*/ 4062022 h 4860055"/>
              <a:gd name="connsiteX3" fmla="*/ 2264944 w 6873601"/>
              <a:gd name="connsiteY3" fmla="*/ 4030301 h 4860055"/>
              <a:gd name="connsiteX4" fmla="*/ 2261629 w 6873601"/>
              <a:gd name="connsiteY4" fmla="*/ 4860055 h 4860055"/>
              <a:gd name="connsiteX5" fmla="*/ 0 w 6873601"/>
              <a:gd name="connsiteY5" fmla="*/ 4859338 h 4860055"/>
              <a:gd name="connsiteX6" fmla="*/ 0 w 6873601"/>
              <a:gd name="connsiteY6" fmla="*/ 0 h 4860055"/>
              <a:gd name="connsiteX0" fmla="*/ 0 w 6877673"/>
              <a:gd name="connsiteY0" fmla="*/ 0 h 4860055"/>
              <a:gd name="connsiteX1" fmla="*/ 6835775 w 6877673"/>
              <a:gd name="connsiteY1" fmla="*/ 0 h 4860055"/>
              <a:gd name="connsiteX2" fmla="*/ 6877591 w 6877673"/>
              <a:gd name="connsiteY2" fmla="*/ 4085007 h 4860055"/>
              <a:gd name="connsiteX3" fmla="*/ 2264944 w 6877673"/>
              <a:gd name="connsiteY3" fmla="*/ 4030301 h 4860055"/>
              <a:gd name="connsiteX4" fmla="*/ 2261629 w 6877673"/>
              <a:gd name="connsiteY4" fmla="*/ 4860055 h 4860055"/>
              <a:gd name="connsiteX5" fmla="*/ 0 w 6877673"/>
              <a:gd name="connsiteY5" fmla="*/ 4859338 h 4860055"/>
              <a:gd name="connsiteX6" fmla="*/ 0 w 6877673"/>
              <a:gd name="connsiteY6" fmla="*/ 0 h 4860055"/>
              <a:gd name="connsiteX0" fmla="*/ 0 w 6881745"/>
              <a:gd name="connsiteY0" fmla="*/ 0 h 4860055"/>
              <a:gd name="connsiteX1" fmla="*/ 6835775 w 6881745"/>
              <a:gd name="connsiteY1" fmla="*/ 0 h 4860055"/>
              <a:gd name="connsiteX2" fmla="*/ 6881670 w 6881745"/>
              <a:gd name="connsiteY2" fmla="*/ 4079260 h 4860055"/>
              <a:gd name="connsiteX3" fmla="*/ 2264944 w 6881745"/>
              <a:gd name="connsiteY3" fmla="*/ 4030301 h 4860055"/>
              <a:gd name="connsiteX4" fmla="*/ 2261629 w 6881745"/>
              <a:gd name="connsiteY4" fmla="*/ 4860055 h 4860055"/>
              <a:gd name="connsiteX5" fmla="*/ 0 w 6881745"/>
              <a:gd name="connsiteY5" fmla="*/ 4859338 h 4860055"/>
              <a:gd name="connsiteX6" fmla="*/ 0 w 6881745"/>
              <a:gd name="connsiteY6" fmla="*/ 0 h 4860055"/>
              <a:gd name="connsiteX0" fmla="*/ 0 w 6869531"/>
              <a:gd name="connsiteY0" fmla="*/ 0 h 4860055"/>
              <a:gd name="connsiteX1" fmla="*/ 6835775 w 6869531"/>
              <a:gd name="connsiteY1" fmla="*/ 0 h 4860055"/>
              <a:gd name="connsiteX2" fmla="*/ 6869432 w 6869531"/>
              <a:gd name="connsiteY2" fmla="*/ 4050527 h 4860055"/>
              <a:gd name="connsiteX3" fmla="*/ 2264944 w 6869531"/>
              <a:gd name="connsiteY3" fmla="*/ 4030301 h 4860055"/>
              <a:gd name="connsiteX4" fmla="*/ 2261629 w 6869531"/>
              <a:gd name="connsiteY4" fmla="*/ 4860055 h 4860055"/>
              <a:gd name="connsiteX5" fmla="*/ 0 w 6869531"/>
              <a:gd name="connsiteY5" fmla="*/ 4859338 h 4860055"/>
              <a:gd name="connsiteX6" fmla="*/ 0 w 6869531"/>
              <a:gd name="connsiteY6" fmla="*/ 0 h 4860055"/>
              <a:gd name="connsiteX0" fmla="*/ 0 w 6855816"/>
              <a:gd name="connsiteY0" fmla="*/ 0 h 4860055"/>
              <a:gd name="connsiteX1" fmla="*/ 6835775 w 6855816"/>
              <a:gd name="connsiteY1" fmla="*/ 0 h 4860055"/>
              <a:gd name="connsiteX2" fmla="*/ 6855665 w 6855816"/>
              <a:gd name="connsiteY2" fmla="*/ 4089315 h 4860055"/>
              <a:gd name="connsiteX3" fmla="*/ 2264944 w 6855816"/>
              <a:gd name="connsiteY3" fmla="*/ 4030301 h 4860055"/>
              <a:gd name="connsiteX4" fmla="*/ 2261629 w 6855816"/>
              <a:gd name="connsiteY4" fmla="*/ 4860055 h 4860055"/>
              <a:gd name="connsiteX5" fmla="*/ 0 w 6855816"/>
              <a:gd name="connsiteY5" fmla="*/ 4859338 h 4860055"/>
              <a:gd name="connsiteX6" fmla="*/ 0 w 6855816"/>
              <a:gd name="connsiteY6" fmla="*/ 0 h 4860055"/>
              <a:gd name="connsiteX0" fmla="*/ 0 w 6855817"/>
              <a:gd name="connsiteY0" fmla="*/ 0 h 4860055"/>
              <a:gd name="connsiteX1" fmla="*/ 6835775 w 6855817"/>
              <a:gd name="connsiteY1" fmla="*/ 0 h 4860055"/>
              <a:gd name="connsiteX2" fmla="*/ 6855666 w 6855817"/>
              <a:gd name="connsiteY2" fmla="*/ 4079618 h 4860055"/>
              <a:gd name="connsiteX3" fmla="*/ 2264944 w 6855817"/>
              <a:gd name="connsiteY3" fmla="*/ 4030301 h 4860055"/>
              <a:gd name="connsiteX4" fmla="*/ 2261629 w 6855817"/>
              <a:gd name="connsiteY4" fmla="*/ 4860055 h 4860055"/>
              <a:gd name="connsiteX5" fmla="*/ 0 w 6855817"/>
              <a:gd name="connsiteY5" fmla="*/ 4859338 h 4860055"/>
              <a:gd name="connsiteX6" fmla="*/ 0 w 6855817"/>
              <a:gd name="connsiteY6" fmla="*/ 0 h 4860055"/>
              <a:gd name="connsiteX0" fmla="*/ 0 w 6883275"/>
              <a:gd name="connsiteY0" fmla="*/ 0 h 4860055"/>
              <a:gd name="connsiteX1" fmla="*/ 6835775 w 6883275"/>
              <a:gd name="connsiteY1" fmla="*/ 0 h 4860055"/>
              <a:gd name="connsiteX2" fmla="*/ 6883202 w 6883275"/>
              <a:gd name="connsiteY2" fmla="*/ 4050527 h 4860055"/>
              <a:gd name="connsiteX3" fmla="*/ 2264944 w 6883275"/>
              <a:gd name="connsiteY3" fmla="*/ 4030301 h 4860055"/>
              <a:gd name="connsiteX4" fmla="*/ 2261629 w 6883275"/>
              <a:gd name="connsiteY4" fmla="*/ 4860055 h 4860055"/>
              <a:gd name="connsiteX5" fmla="*/ 0 w 6883275"/>
              <a:gd name="connsiteY5" fmla="*/ 4859338 h 4860055"/>
              <a:gd name="connsiteX6" fmla="*/ 0 w 6883275"/>
              <a:gd name="connsiteY6" fmla="*/ 0 h 4860055"/>
              <a:gd name="connsiteX0" fmla="*/ 0 w 6848989"/>
              <a:gd name="connsiteY0" fmla="*/ 0 h 4860055"/>
              <a:gd name="connsiteX1" fmla="*/ 6835775 w 6848989"/>
              <a:gd name="connsiteY1" fmla="*/ 0 h 4860055"/>
              <a:gd name="connsiteX2" fmla="*/ 6848783 w 6848989"/>
              <a:gd name="connsiteY2" fmla="*/ 4069921 h 4860055"/>
              <a:gd name="connsiteX3" fmla="*/ 2264944 w 6848989"/>
              <a:gd name="connsiteY3" fmla="*/ 4030301 h 4860055"/>
              <a:gd name="connsiteX4" fmla="*/ 2261629 w 6848989"/>
              <a:gd name="connsiteY4" fmla="*/ 4860055 h 4860055"/>
              <a:gd name="connsiteX5" fmla="*/ 0 w 6848989"/>
              <a:gd name="connsiteY5" fmla="*/ 4859338 h 4860055"/>
              <a:gd name="connsiteX6" fmla="*/ 0 w 6848989"/>
              <a:gd name="connsiteY6" fmla="*/ 0 h 4860055"/>
              <a:gd name="connsiteX0" fmla="*/ 0 w 6855818"/>
              <a:gd name="connsiteY0" fmla="*/ 0 h 4860055"/>
              <a:gd name="connsiteX1" fmla="*/ 6835775 w 6855818"/>
              <a:gd name="connsiteY1" fmla="*/ 0 h 4860055"/>
              <a:gd name="connsiteX2" fmla="*/ 6855667 w 6855818"/>
              <a:gd name="connsiteY2" fmla="*/ 4040830 h 4860055"/>
              <a:gd name="connsiteX3" fmla="*/ 2264944 w 6855818"/>
              <a:gd name="connsiteY3" fmla="*/ 4030301 h 4860055"/>
              <a:gd name="connsiteX4" fmla="*/ 2261629 w 6855818"/>
              <a:gd name="connsiteY4" fmla="*/ 4860055 h 4860055"/>
              <a:gd name="connsiteX5" fmla="*/ 0 w 6855818"/>
              <a:gd name="connsiteY5" fmla="*/ 4859338 h 4860055"/>
              <a:gd name="connsiteX6" fmla="*/ 0 w 6855818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264944 w 6842225"/>
              <a:gd name="connsiteY3" fmla="*/ 4030301 h 4860055"/>
              <a:gd name="connsiteX4" fmla="*/ 2261629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264944 w 6842225"/>
              <a:gd name="connsiteY3" fmla="*/ 4030301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40666 w 6842225"/>
              <a:gd name="connsiteY3" fmla="*/ 4049279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13131 w 6842225"/>
              <a:gd name="connsiteY3" fmla="*/ 4049279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13131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20015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26134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47874 h 4860055"/>
              <a:gd name="connsiteX3" fmla="*/ 2326134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35775"/>
              <a:gd name="connsiteY0" fmla="*/ 0 h 4860055"/>
              <a:gd name="connsiteX1" fmla="*/ 6835775 w 6835775"/>
              <a:gd name="connsiteY1" fmla="*/ 0 h 4860055"/>
              <a:gd name="connsiteX2" fmla="*/ 5663990 w 6835775"/>
              <a:gd name="connsiteY2" fmla="*/ 4085937 h 4860055"/>
              <a:gd name="connsiteX3" fmla="*/ 2326134 w 6835775"/>
              <a:gd name="connsiteY3" fmla="*/ 4049279 h 4860055"/>
              <a:gd name="connsiteX4" fmla="*/ 2323582 w 6835775"/>
              <a:gd name="connsiteY4" fmla="*/ 4860055 h 4860055"/>
              <a:gd name="connsiteX5" fmla="*/ 0 w 6835775"/>
              <a:gd name="connsiteY5" fmla="*/ 4859338 h 4860055"/>
              <a:gd name="connsiteX6" fmla="*/ 0 w 6835775"/>
              <a:gd name="connsiteY6" fmla="*/ 0 h 4860055"/>
              <a:gd name="connsiteX0" fmla="*/ 0 w 5694962"/>
              <a:gd name="connsiteY0" fmla="*/ 0 h 4860055"/>
              <a:gd name="connsiteX1" fmla="*/ 5694962 w 5694962"/>
              <a:gd name="connsiteY1" fmla="*/ 0 h 4860055"/>
              <a:gd name="connsiteX2" fmla="*/ 5663990 w 5694962"/>
              <a:gd name="connsiteY2" fmla="*/ 4085937 h 4860055"/>
              <a:gd name="connsiteX3" fmla="*/ 2326134 w 5694962"/>
              <a:gd name="connsiteY3" fmla="*/ 4049279 h 4860055"/>
              <a:gd name="connsiteX4" fmla="*/ 2323582 w 5694962"/>
              <a:gd name="connsiteY4" fmla="*/ 4860055 h 4860055"/>
              <a:gd name="connsiteX5" fmla="*/ 0 w 5694962"/>
              <a:gd name="connsiteY5" fmla="*/ 4859338 h 4860055"/>
              <a:gd name="connsiteX6" fmla="*/ 0 w 5694962"/>
              <a:gd name="connsiteY6" fmla="*/ 0 h 4860055"/>
              <a:gd name="connsiteX0" fmla="*/ 0 w 5694962"/>
              <a:gd name="connsiteY0" fmla="*/ 0 h 4860055"/>
              <a:gd name="connsiteX1" fmla="*/ 5694962 w 5694962"/>
              <a:gd name="connsiteY1" fmla="*/ 0 h 4860055"/>
              <a:gd name="connsiteX2" fmla="*/ 5663990 w 5694962"/>
              <a:gd name="connsiteY2" fmla="*/ 4085937 h 4860055"/>
              <a:gd name="connsiteX3" fmla="*/ 2326134 w 5694962"/>
              <a:gd name="connsiteY3" fmla="*/ 4049279 h 4860055"/>
              <a:gd name="connsiteX4" fmla="*/ 2323582 w 5694962"/>
              <a:gd name="connsiteY4" fmla="*/ 4860055 h 4860055"/>
              <a:gd name="connsiteX5" fmla="*/ 0 w 5694962"/>
              <a:gd name="connsiteY5" fmla="*/ 4859338 h 4860055"/>
              <a:gd name="connsiteX6" fmla="*/ 0 w 5694962"/>
              <a:gd name="connsiteY6" fmla="*/ 0 h 4860055"/>
              <a:gd name="connsiteX0" fmla="*/ 0 w 5722787"/>
              <a:gd name="connsiteY0" fmla="*/ 0 h 4860055"/>
              <a:gd name="connsiteX1" fmla="*/ 5722787 w 5722787"/>
              <a:gd name="connsiteY1" fmla="*/ 0 h 4860055"/>
              <a:gd name="connsiteX2" fmla="*/ 5663990 w 5722787"/>
              <a:gd name="connsiteY2" fmla="*/ 4085937 h 4860055"/>
              <a:gd name="connsiteX3" fmla="*/ 2326134 w 5722787"/>
              <a:gd name="connsiteY3" fmla="*/ 4049279 h 4860055"/>
              <a:gd name="connsiteX4" fmla="*/ 2323582 w 5722787"/>
              <a:gd name="connsiteY4" fmla="*/ 4860055 h 4860055"/>
              <a:gd name="connsiteX5" fmla="*/ 0 w 5722787"/>
              <a:gd name="connsiteY5" fmla="*/ 4859338 h 4860055"/>
              <a:gd name="connsiteX6" fmla="*/ 0 w 5722787"/>
              <a:gd name="connsiteY6" fmla="*/ 0 h 4860055"/>
              <a:gd name="connsiteX0" fmla="*/ 0 w 5667138"/>
              <a:gd name="connsiteY0" fmla="*/ 0 h 4860055"/>
              <a:gd name="connsiteX1" fmla="*/ 5667138 w 5667138"/>
              <a:gd name="connsiteY1" fmla="*/ 0 h 4860055"/>
              <a:gd name="connsiteX2" fmla="*/ 5663990 w 5667138"/>
              <a:gd name="connsiteY2" fmla="*/ 4085937 h 4860055"/>
              <a:gd name="connsiteX3" fmla="*/ 2326134 w 5667138"/>
              <a:gd name="connsiteY3" fmla="*/ 4049279 h 4860055"/>
              <a:gd name="connsiteX4" fmla="*/ 2323582 w 5667138"/>
              <a:gd name="connsiteY4" fmla="*/ 4860055 h 4860055"/>
              <a:gd name="connsiteX5" fmla="*/ 0 w 5667138"/>
              <a:gd name="connsiteY5" fmla="*/ 4859338 h 4860055"/>
              <a:gd name="connsiteX6" fmla="*/ 0 w 5667138"/>
              <a:gd name="connsiteY6" fmla="*/ 0 h 4860055"/>
              <a:gd name="connsiteX0" fmla="*/ 0 w 5667138"/>
              <a:gd name="connsiteY0" fmla="*/ 0 h 4860055"/>
              <a:gd name="connsiteX1" fmla="*/ 5667138 w 5667138"/>
              <a:gd name="connsiteY1" fmla="*/ 0 h 4860055"/>
              <a:gd name="connsiteX2" fmla="*/ 5626890 w 5667138"/>
              <a:gd name="connsiteY2" fmla="*/ 4073249 h 4860055"/>
              <a:gd name="connsiteX3" fmla="*/ 2326134 w 5667138"/>
              <a:gd name="connsiteY3" fmla="*/ 4049279 h 4860055"/>
              <a:gd name="connsiteX4" fmla="*/ 2323582 w 5667138"/>
              <a:gd name="connsiteY4" fmla="*/ 4860055 h 4860055"/>
              <a:gd name="connsiteX5" fmla="*/ 0 w 5667138"/>
              <a:gd name="connsiteY5" fmla="*/ 4859338 h 4860055"/>
              <a:gd name="connsiteX6" fmla="*/ 0 w 5667138"/>
              <a:gd name="connsiteY6" fmla="*/ 0 h 4860055"/>
              <a:gd name="connsiteX0" fmla="*/ 0 w 5639314"/>
              <a:gd name="connsiteY0" fmla="*/ 0 h 4860055"/>
              <a:gd name="connsiteX1" fmla="*/ 5639314 w 5639314"/>
              <a:gd name="connsiteY1" fmla="*/ 0 h 4860055"/>
              <a:gd name="connsiteX2" fmla="*/ 5626890 w 5639314"/>
              <a:gd name="connsiteY2" fmla="*/ 4073249 h 4860055"/>
              <a:gd name="connsiteX3" fmla="*/ 2326134 w 5639314"/>
              <a:gd name="connsiteY3" fmla="*/ 4049279 h 4860055"/>
              <a:gd name="connsiteX4" fmla="*/ 2323582 w 5639314"/>
              <a:gd name="connsiteY4" fmla="*/ 4860055 h 4860055"/>
              <a:gd name="connsiteX5" fmla="*/ 0 w 5639314"/>
              <a:gd name="connsiteY5" fmla="*/ 4859338 h 4860055"/>
              <a:gd name="connsiteX6" fmla="*/ 0 w 5639314"/>
              <a:gd name="connsiteY6" fmla="*/ 0 h 4860055"/>
              <a:gd name="connsiteX0" fmla="*/ 0 w 5639314"/>
              <a:gd name="connsiteY0" fmla="*/ 0 h 4860055"/>
              <a:gd name="connsiteX1" fmla="*/ 5639314 w 5639314"/>
              <a:gd name="connsiteY1" fmla="*/ 0 h 4860055"/>
              <a:gd name="connsiteX2" fmla="*/ 5626890 w 5639314"/>
              <a:gd name="connsiteY2" fmla="*/ 4073249 h 4860055"/>
              <a:gd name="connsiteX3" fmla="*/ 2326134 w 5639314"/>
              <a:gd name="connsiteY3" fmla="*/ 4049279 h 4860055"/>
              <a:gd name="connsiteX4" fmla="*/ 2323582 w 5639314"/>
              <a:gd name="connsiteY4" fmla="*/ 4860055 h 4860055"/>
              <a:gd name="connsiteX5" fmla="*/ 0 w 5639314"/>
              <a:gd name="connsiteY5" fmla="*/ 4859338 h 4860055"/>
              <a:gd name="connsiteX6" fmla="*/ 0 w 56393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73249 h 4860055"/>
              <a:gd name="connsiteX3" fmla="*/ 2326134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39768 h 4860055"/>
              <a:gd name="connsiteX3" fmla="*/ 2326134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39768 h 4860055"/>
              <a:gd name="connsiteX3" fmla="*/ 2332253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39289"/>
              <a:gd name="connsiteY0" fmla="*/ 0 h 4860055"/>
              <a:gd name="connsiteX1" fmla="*/ 5620764 w 5639289"/>
              <a:gd name="connsiteY1" fmla="*/ 0 h 4860055"/>
              <a:gd name="connsiteX2" fmla="*/ 5639128 w 5639289"/>
              <a:gd name="connsiteY2" fmla="*/ 4056509 h 4860055"/>
              <a:gd name="connsiteX3" fmla="*/ 2332253 w 5639289"/>
              <a:gd name="connsiteY3" fmla="*/ 4049279 h 4860055"/>
              <a:gd name="connsiteX4" fmla="*/ 2323582 w 5639289"/>
              <a:gd name="connsiteY4" fmla="*/ 4860055 h 4860055"/>
              <a:gd name="connsiteX5" fmla="*/ 0 w 5639289"/>
              <a:gd name="connsiteY5" fmla="*/ 4859338 h 4860055"/>
              <a:gd name="connsiteX6" fmla="*/ 0 w 5639289"/>
              <a:gd name="connsiteY6" fmla="*/ 0 h 4860055"/>
              <a:gd name="connsiteX0" fmla="*/ 0 w 5639289"/>
              <a:gd name="connsiteY0" fmla="*/ 0 h 4860055"/>
              <a:gd name="connsiteX1" fmla="*/ 5620764 w 5639289"/>
              <a:gd name="connsiteY1" fmla="*/ 0 h 4860055"/>
              <a:gd name="connsiteX2" fmla="*/ 5639128 w 5639289"/>
              <a:gd name="connsiteY2" fmla="*/ 4056509 h 4860055"/>
              <a:gd name="connsiteX3" fmla="*/ 2326134 w 5639289"/>
              <a:gd name="connsiteY3" fmla="*/ 4032538 h 4860055"/>
              <a:gd name="connsiteX4" fmla="*/ 2323582 w 5639289"/>
              <a:gd name="connsiteY4" fmla="*/ 4860055 h 4860055"/>
              <a:gd name="connsiteX5" fmla="*/ 0 w 5639289"/>
              <a:gd name="connsiteY5" fmla="*/ 4859338 h 4860055"/>
              <a:gd name="connsiteX6" fmla="*/ 0 w 5639289"/>
              <a:gd name="connsiteY6" fmla="*/ 0 h 4860055"/>
              <a:gd name="connsiteX0" fmla="*/ 0 w 5651473"/>
              <a:gd name="connsiteY0" fmla="*/ 0 h 4860055"/>
              <a:gd name="connsiteX1" fmla="*/ 5620764 w 5651473"/>
              <a:gd name="connsiteY1" fmla="*/ 0 h 4860055"/>
              <a:gd name="connsiteX2" fmla="*/ 5651366 w 5651473"/>
              <a:gd name="connsiteY2" fmla="*/ 4048139 h 4860055"/>
              <a:gd name="connsiteX3" fmla="*/ 2326134 w 5651473"/>
              <a:gd name="connsiteY3" fmla="*/ 4032538 h 4860055"/>
              <a:gd name="connsiteX4" fmla="*/ 2323582 w 5651473"/>
              <a:gd name="connsiteY4" fmla="*/ 4860055 h 4860055"/>
              <a:gd name="connsiteX5" fmla="*/ 0 w 5651473"/>
              <a:gd name="connsiteY5" fmla="*/ 4859338 h 4860055"/>
              <a:gd name="connsiteX6" fmla="*/ 0 w 5651473"/>
              <a:gd name="connsiteY6" fmla="*/ 0 h 4860055"/>
              <a:gd name="connsiteX0" fmla="*/ 0 w 5627215"/>
              <a:gd name="connsiteY0" fmla="*/ 0 h 4860055"/>
              <a:gd name="connsiteX1" fmla="*/ 5620764 w 5627215"/>
              <a:gd name="connsiteY1" fmla="*/ 0 h 4860055"/>
              <a:gd name="connsiteX2" fmla="*/ 5626891 w 5627215"/>
              <a:gd name="connsiteY2" fmla="*/ 4048139 h 4860055"/>
              <a:gd name="connsiteX3" fmla="*/ 2326134 w 5627215"/>
              <a:gd name="connsiteY3" fmla="*/ 4032538 h 4860055"/>
              <a:gd name="connsiteX4" fmla="*/ 2323582 w 5627215"/>
              <a:gd name="connsiteY4" fmla="*/ 4860055 h 4860055"/>
              <a:gd name="connsiteX5" fmla="*/ 0 w 5627215"/>
              <a:gd name="connsiteY5" fmla="*/ 4859338 h 4860055"/>
              <a:gd name="connsiteX6" fmla="*/ 0 w 5627215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26134 w 5627552"/>
              <a:gd name="connsiteY3" fmla="*/ 4032538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33018 w 5627552"/>
              <a:gd name="connsiteY3" fmla="*/ 4041955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26135 w 5627552"/>
              <a:gd name="connsiteY3" fmla="*/ 4041955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34079"/>
              <a:gd name="connsiteY0" fmla="*/ 0 h 4860055"/>
              <a:gd name="connsiteX1" fmla="*/ 5626884 w 5634079"/>
              <a:gd name="connsiteY1" fmla="*/ 16741 h 4860055"/>
              <a:gd name="connsiteX2" fmla="*/ 5633775 w 5634079"/>
              <a:gd name="connsiteY2" fmla="*/ 4048139 h 4860055"/>
              <a:gd name="connsiteX3" fmla="*/ 2326135 w 5634079"/>
              <a:gd name="connsiteY3" fmla="*/ 4041955 h 4860055"/>
              <a:gd name="connsiteX4" fmla="*/ 2323582 w 5634079"/>
              <a:gd name="connsiteY4" fmla="*/ 4860055 h 4860055"/>
              <a:gd name="connsiteX5" fmla="*/ 0 w 5634079"/>
              <a:gd name="connsiteY5" fmla="*/ 4859338 h 4860055"/>
              <a:gd name="connsiteX6" fmla="*/ 0 w 5634079"/>
              <a:gd name="connsiteY6" fmla="*/ 0 h 4860055"/>
              <a:gd name="connsiteX0" fmla="*/ 0 w 5634436"/>
              <a:gd name="connsiteY0" fmla="*/ 2093 h 4862148"/>
              <a:gd name="connsiteX1" fmla="*/ 5633768 w 5634436"/>
              <a:gd name="connsiteY1" fmla="*/ 0 h 4862148"/>
              <a:gd name="connsiteX2" fmla="*/ 5633775 w 5634436"/>
              <a:gd name="connsiteY2" fmla="*/ 4050232 h 4862148"/>
              <a:gd name="connsiteX3" fmla="*/ 2326135 w 5634436"/>
              <a:gd name="connsiteY3" fmla="*/ 4044048 h 4862148"/>
              <a:gd name="connsiteX4" fmla="*/ 2323582 w 5634436"/>
              <a:gd name="connsiteY4" fmla="*/ 4862148 h 4862148"/>
              <a:gd name="connsiteX5" fmla="*/ 0 w 5634436"/>
              <a:gd name="connsiteY5" fmla="*/ 4861431 h 4862148"/>
              <a:gd name="connsiteX6" fmla="*/ 0 w 5634436"/>
              <a:gd name="connsiteY6" fmla="*/ 2093 h 4862148"/>
              <a:gd name="connsiteX0" fmla="*/ 0 w 5647740"/>
              <a:gd name="connsiteY0" fmla="*/ 2093 h 4862148"/>
              <a:gd name="connsiteX1" fmla="*/ 5633768 w 5647740"/>
              <a:gd name="connsiteY1" fmla="*/ 0 h 4862148"/>
              <a:gd name="connsiteX2" fmla="*/ 5647542 w 5647740"/>
              <a:gd name="connsiteY2" fmla="*/ 4050232 h 4862148"/>
              <a:gd name="connsiteX3" fmla="*/ 2326135 w 5647740"/>
              <a:gd name="connsiteY3" fmla="*/ 4044048 h 4862148"/>
              <a:gd name="connsiteX4" fmla="*/ 2323582 w 5647740"/>
              <a:gd name="connsiteY4" fmla="*/ 4862148 h 4862148"/>
              <a:gd name="connsiteX5" fmla="*/ 0 w 5647740"/>
              <a:gd name="connsiteY5" fmla="*/ 4861431 h 4862148"/>
              <a:gd name="connsiteX6" fmla="*/ 0 w 5647740"/>
              <a:gd name="connsiteY6" fmla="*/ 2093 h 4862148"/>
              <a:gd name="connsiteX0" fmla="*/ 0 w 5661303"/>
              <a:gd name="connsiteY0" fmla="*/ 2093 h 4862148"/>
              <a:gd name="connsiteX1" fmla="*/ 5661303 w 5661303"/>
              <a:gd name="connsiteY1" fmla="*/ 0 h 4862148"/>
              <a:gd name="connsiteX2" fmla="*/ 5647542 w 5661303"/>
              <a:gd name="connsiteY2" fmla="*/ 4050232 h 4862148"/>
              <a:gd name="connsiteX3" fmla="*/ 2326135 w 5661303"/>
              <a:gd name="connsiteY3" fmla="*/ 4044048 h 4862148"/>
              <a:gd name="connsiteX4" fmla="*/ 2323582 w 5661303"/>
              <a:gd name="connsiteY4" fmla="*/ 4862148 h 4862148"/>
              <a:gd name="connsiteX5" fmla="*/ 0 w 5661303"/>
              <a:gd name="connsiteY5" fmla="*/ 4861431 h 4862148"/>
              <a:gd name="connsiteX6" fmla="*/ 0 w 5661303"/>
              <a:gd name="connsiteY6" fmla="*/ 2093 h 4862148"/>
              <a:gd name="connsiteX0" fmla="*/ 0 w 5661303"/>
              <a:gd name="connsiteY0" fmla="*/ 2093 h 4862148"/>
              <a:gd name="connsiteX1" fmla="*/ 5661303 w 5661303"/>
              <a:gd name="connsiteY1" fmla="*/ 0 h 4862148"/>
              <a:gd name="connsiteX2" fmla="*/ 5647542 w 5661303"/>
              <a:gd name="connsiteY2" fmla="*/ 4050232 h 4862148"/>
              <a:gd name="connsiteX3" fmla="*/ 2326135 w 5661303"/>
              <a:gd name="connsiteY3" fmla="*/ 4044048 h 4862148"/>
              <a:gd name="connsiteX4" fmla="*/ 2323582 w 5661303"/>
              <a:gd name="connsiteY4" fmla="*/ 4862148 h 4862148"/>
              <a:gd name="connsiteX5" fmla="*/ 0 w 5661303"/>
              <a:gd name="connsiteY5" fmla="*/ 4861431 h 4862148"/>
              <a:gd name="connsiteX6" fmla="*/ 0 w 5661303"/>
              <a:gd name="connsiteY6" fmla="*/ 2093 h 4862148"/>
              <a:gd name="connsiteX0" fmla="*/ 0 w 5654419"/>
              <a:gd name="connsiteY0" fmla="*/ 2093 h 4862148"/>
              <a:gd name="connsiteX1" fmla="*/ 5654419 w 5654419"/>
              <a:gd name="connsiteY1" fmla="*/ 0 h 4862148"/>
              <a:gd name="connsiteX2" fmla="*/ 5647542 w 5654419"/>
              <a:gd name="connsiteY2" fmla="*/ 4050232 h 4862148"/>
              <a:gd name="connsiteX3" fmla="*/ 2326135 w 5654419"/>
              <a:gd name="connsiteY3" fmla="*/ 4044048 h 4862148"/>
              <a:gd name="connsiteX4" fmla="*/ 2323582 w 5654419"/>
              <a:gd name="connsiteY4" fmla="*/ 4862148 h 4862148"/>
              <a:gd name="connsiteX5" fmla="*/ 0 w 5654419"/>
              <a:gd name="connsiteY5" fmla="*/ 4861431 h 4862148"/>
              <a:gd name="connsiteX6" fmla="*/ 0 w 5654419"/>
              <a:gd name="connsiteY6" fmla="*/ 2093 h 4862148"/>
              <a:gd name="connsiteX0" fmla="*/ 0 w 5647846"/>
              <a:gd name="connsiteY0" fmla="*/ 0 h 4860055"/>
              <a:gd name="connsiteX1" fmla="*/ 5640652 w 5647846"/>
              <a:gd name="connsiteY1" fmla="*/ 7323 h 4860055"/>
              <a:gd name="connsiteX2" fmla="*/ 5647542 w 5647846"/>
              <a:gd name="connsiteY2" fmla="*/ 4048139 h 4860055"/>
              <a:gd name="connsiteX3" fmla="*/ 2326135 w 5647846"/>
              <a:gd name="connsiteY3" fmla="*/ 4041955 h 4860055"/>
              <a:gd name="connsiteX4" fmla="*/ 2323582 w 5647846"/>
              <a:gd name="connsiteY4" fmla="*/ 4860055 h 4860055"/>
              <a:gd name="connsiteX5" fmla="*/ 0 w 5647846"/>
              <a:gd name="connsiteY5" fmla="*/ 4859338 h 4860055"/>
              <a:gd name="connsiteX6" fmla="*/ 0 w 5647846"/>
              <a:gd name="connsiteY6" fmla="*/ 0 h 4860055"/>
              <a:gd name="connsiteX0" fmla="*/ 0 w 5654419"/>
              <a:gd name="connsiteY0" fmla="*/ 11510 h 4871565"/>
              <a:gd name="connsiteX1" fmla="*/ 5654419 w 5654419"/>
              <a:gd name="connsiteY1" fmla="*/ 0 h 4871565"/>
              <a:gd name="connsiteX2" fmla="*/ 5647542 w 5654419"/>
              <a:gd name="connsiteY2" fmla="*/ 4059649 h 4871565"/>
              <a:gd name="connsiteX3" fmla="*/ 2326135 w 5654419"/>
              <a:gd name="connsiteY3" fmla="*/ 4053465 h 4871565"/>
              <a:gd name="connsiteX4" fmla="*/ 2323582 w 5654419"/>
              <a:gd name="connsiteY4" fmla="*/ 4871565 h 4871565"/>
              <a:gd name="connsiteX5" fmla="*/ 0 w 5654419"/>
              <a:gd name="connsiteY5" fmla="*/ 4870848 h 4871565"/>
              <a:gd name="connsiteX6" fmla="*/ 0 w 5654419"/>
              <a:gd name="connsiteY6" fmla="*/ 11510 h 4871565"/>
              <a:gd name="connsiteX0" fmla="*/ 0 w 5654419"/>
              <a:gd name="connsiteY0" fmla="*/ 11510 h 4871565"/>
              <a:gd name="connsiteX1" fmla="*/ 5654419 w 5654419"/>
              <a:gd name="connsiteY1" fmla="*/ 0 h 4871565"/>
              <a:gd name="connsiteX2" fmla="*/ 5633774 w 5654419"/>
              <a:gd name="connsiteY2" fmla="*/ 4050232 h 4871565"/>
              <a:gd name="connsiteX3" fmla="*/ 2326135 w 5654419"/>
              <a:gd name="connsiteY3" fmla="*/ 4053465 h 4871565"/>
              <a:gd name="connsiteX4" fmla="*/ 2323582 w 5654419"/>
              <a:gd name="connsiteY4" fmla="*/ 4871565 h 4871565"/>
              <a:gd name="connsiteX5" fmla="*/ 0 w 5654419"/>
              <a:gd name="connsiteY5" fmla="*/ 4870848 h 4871565"/>
              <a:gd name="connsiteX6" fmla="*/ 0 w 5654419"/>
              <a:gd name="connsiteY6" fmla="*/ 11510 h 4871565"/>
              <a:gd name="connsiteX0" fmla="*/ 0 w 5640651"/>
              <a:gd name="connsiteY0" fmla="*/ 11510 h 4871565"/>
              <a:gd name="connsiteX1" fmla="*/ 5640651 w 5640651"/>
              <a:gd name="connsiteY1" fmla="*/ 0 h 4871565"/>
              <a:gd name="connsiteX2" fmla="*/ 5633774 w 5640651"/>
              <a:gd name="connsiteY2" fmla="*/ 4050232 h 4871565"/>
              <a:gd name="connsiteX3" fmla="*/ 2326135 w 5640651"/>
              <a:gd name="connsiteY3" fmla="*/ 4053465 h 4871565"/>
              <a:gd name="connsiteX4" fmla="*/ 2323582 w 5640651"/>
              <a:gd name="connsiteY4" fmla="*/ 4871565 h 4871565"/>
              <a:gd name="connsiteX5" fmla="*/ 0 w 5640651"/>
              <a:gd name="connsiteY5" fmla="*/ 4870848 h 4871565"/>
              <a:gd name="connsiteX6" fmla="*/ 0 w 5640651"/>
              <a:gd name="connsiteY6" fmla="*/ 11510 h 4871565"/>
              <a:gd name="connsiteX0" fmla="*/ 0 w 5640651"/>
              <a:gd name="connsiteY0" fmla="*/ 11510 h 4871565"/>
              <a:gd name="connsiteX1" fmla="*/ 5640651 w 5640651"/>
              <a:gd name="connsiteY1" fmla="*/ 0 h 4871565"/>
              <a:gd name="connsiteX2" fmla="*/ 5626890 w 5640651"/>
              <a:gd name="connsiteY2" fmla="*/ 4031398 h 4871565"/>
              <a:gd name="connsiteX3" fmla="*/ 2326135 w 5640651"/>
              <a:gd name="connsiteY3" fmla="*/ 4053465 h 4871565"/>
              <a:gd name="connsiteX4" fmla="*/ 2323582 w 5640651"/>
              <a:gd name="connsiteY4" fmla="*/ 4871565 h 4871565"/>
              <a:gd name="connsiteX5" fmla="*/ 0 w 5640651"/>
              <a:gd name="connsiteY5" fmla="*/ 4870848 h 4871565"/>
              <a:gd name="connsiteX6" fmla="*/ 0 w 5640651"/>
              <a:gd name="connsiteY6" fmla="*/ 11510 h 4871565"/>
              <a:gd name="connsiteX0" fmla="*/ 0 w 5633768"/>
              <a:gd name="connsiteY0" fmla="*/ 11510 h 4871565"/>
              <a:gd name="connsiteX1" fmla="*/ 5633768 w 5633768"/>
              <a:gd name="connsiteY1" fmla="*/ 0 h 4871565"/>
              <a:gd name="connsiteX2" fmla="*/ 5626890 w 5633768"/>
              <a:gd name="connsiteY2" fmla="*/ 4031398 h 4871565"/>
              <a:gd name="connsiteX3" fmla="*/ 2326135 w 5633768"/>
              <a:gd name="connsiteY3" fmla="*/ 4053465 h 4871565"/>
              <a:gd name="connsiteX4" fmla="*/ 2323582 w 5633768"/>
              <a:gd name="connsiteY4" fmla="*/ 4871565 h 4871565"/>
              <a:gd name="connsiteX5" fmla="*/ 0 w 5633768"/>
              <a:gd name="connsiteY5" fmla="*/ 4870848 h 4871565"/>
              <a:gd name="connsiteX6" fmla="*/ 0 w 5633768"/>
              <a:gd name="connsiteY6" fmla="*/ 11510 h 4871565"/>
              <a:gd name="connsiteX0" fmla="*/ 0 w 5627194"/>
              <a:gd name="connsiteY0" fmla="*/ 11510 h 4871565"/>
              <a:gd name="connsiteX1" fmla="*/ 5620001 w 5627194"/>
              <a:gd name="connsiteY1" fmla="*/ 0 h 4871565"/>
              <a:gd name="connsiteX2" fmla="*/ 5626890 w 5627194"/>
              <a:gd name="connsiteY2" fmla="*/ 4031398 h 4871565"/>
              <a:gd name="connsiteX3" fmla="*/ 2326135 w 5627194"/>
              <a:gd name="connsiteY3" fmla="*/ 4053465 h 4871565"/>
              <a:gd name="connsiteX4" fmla="*/ 2323582 w 5627194"/>
              <a:gd name="connsiteY4" fmla="*/ 4871565 h 4871565"/>
              <a:gd name="connsiteX5" fmla="*/ 0 w 5627194"/>
              <a:gd name="connsiteY5" fmla="*/ 4870848 h 4871565"/>
              <a:gd name="connsiteX6" fmla="*/ 0 w 5627194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06240 w 5620001"/>
              <a:gd name="connsiteY2" fmla="*/ 4031398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13124 w 5620001"/>
              <a:gd name="connsiteY2" fmla="*/ 4050232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06240 w 5620001"/>
              <a:gd name="connsiteY2" fmla="*/ 4050232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7194"/>
              <a:gd name="connsiteY0" fmla="*/ 11510 h 4871565"/>
              <a:gd name="connsiteX1" fmla="*/ 5620001 w 5627194"/>
              <a:gd name="connsiteY1" fmla="*/ 0 h 4871565"/>
              <a:gd name="connsiteX2" fmla="*/ 5626890 w 5627194"/>
              <a:gd name="connsiteY2" fmla="*/ 4050232 h 4871565"/>
              <a:gd name="connsiteX3" fmla="*/ 2326135 w 5627194"/>
              <a:gd name="connsiteY3" fmla="*/ 4053465 h 4871565"/>
              <a:gd name="connsiteX4" fmla="*/ 2323582 w 5627194"/>
              <a:gd name="connsiteY4" fmla="*/ 4871565 h 4871565"/>
              <a:gd name="connsiteX5" fmla="*/ 0 w 5627194"/>
              <a:gd name="connsiteY5" fmla="*/ 4870848 h 4871565"/>
              <a:gd name="connsiteX6" fmla="*/ 0 w 5627194"/>
              <a:gd name="connsiteY6" fmla="*/ 11510 h 4871565"/>
              <a:gd name="connsiteX0" fmla="*/ 0 w 5633770"/>
              <a:gd name="connsiteY0" fmla="*/ 11510 h 4871565"/>
              <a:gd name="connsiteX1" fmla="*/ 5633770 w 5633770"/>
              <a:gd name="connsiteY1" fmla="*/ 0 h 4871565"/>
              <a:gd name="connsiteX2" fmla="*/ 5626890 w 5633770"/>
              <a:gd name="connsiteY2" fmla="*/ 4050232 h 4871565"/>
              <a:gd name="connsiteX3" fmla="*/ 2326135 w 5633770"/>
              <a:gd name="connsiteY3" fmla="*/ 4053465 h 4871565"/>
              <a:gd name="connsiteX4" fmla="*/ 2323582 w 5633770"/>
              <a:gd name="connsiteY4" fmla="*/ 4871565 h 4871565"/>
              <a:gd name="connsiteX5" fmla="*/ 0 w 5633770"/>
              <a:gd name="connsiteY5" fmla="*/ 4870848 h 4871565"/>
              <a:gd name="connsiteX6" fmla="*/ 0 w 5633770"/>
              <a:gd name="connsiteY6" fmla="*/ 11510 h 4871565"/>
              <a:gd name="connsiteX0" fmla="*/ 0 w 5633770"/>
              <a:gd name="connsiteY0" fmla="*/ 11510 h 4871565"/>
              <a:gd name="connsiteX1" fmla="*/ 5633770 w 5633770"/>
              <a:gd name="connsiteY1" fmla="*/ 0 h 4871565"/>
              <a:gd name="connsiteX2" fmla="*/ 5626890 w 5633770"/>
              <a:gd name="connsiteY2" fmla="*/ 4050232 h 4871565"/>
              <a:gd name="connsiteX3" fmla="*/ 2326135 w 5633770"/>
              <a:gd name="connsiteY3" fmla="*/ 4053465 h 4871565"/>
              <a:gd name="connsiteX4" fmla="*/ 2323582 w 5633770"/>
              <a:gd name="connsiteY4" fmla="*/ 4871565 h 4871565"/>
              <a:gd name="connsiteX5" fmla="*/ 0 w 5633770"/>
              <a:gd name="connsiteY5" fmla="*/ 4870848 h 4871565"/>
              <a:gd name="connsiteX6" fmla="*/ 0 w 5633770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26890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26890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35048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62325"/>
              <a:gd name="connsiteY0" fmla="*/ 11510 h 4871565"/>
              <a:gd name="connsiteX1" fmla="*/ 5662325 w 5662325"/>
              <a:gd name="connsiteY1" fmla="*/ 0 h 4871565"/>
              <a:gd name="connsiteX2" fmla="*/ 5635048 w 5662325"/>
              <a:gd name="connsiteY2" fmla="*/ 4050232 h 4871565"/>
              <a:gd name="connsiteX3" fmla="*/ 2326135 w 5662325"/>
              <a:gd name="connsiteY3" fmla="*/ 4053465 h 4871565"/>
              <a:gd name="connsiteX4" fmla="*/ 2323582 w 5662325"/>
              <a:gd name="connsiteY4" fmla="*/ 4871565 h 4871565"/>
              <a:gd name="connsiteX5" fmla="*/ 0 w 5662325"/>
              <a:gd name="connsiteY5" fmla="*/ 4870848 h 4871565"/>
              <a:gd name="connsiteX6" fmla="*/ 0 w 5662325"/>
              <a:gd name="connsiteY6" fmla="*/ 11510 h 4871565"/>
              <a:gd name="connsiteX0" fmla="*/ 0 w 5637850"/>
              <a:gd name="connsiteY0" fmla="*/ 351 h 4860406"/>
              <a:gd name="connsiteX1" fmla="*/ 5637850 w 5637850"/>
              <a:gd name="connsiteY1" fmla="*/ 0 h 4860406"/>
              <a:gd name="connsiteX2" fmla="*/ 5635048 w 5637850"/>
              <a:gd name="connsiteY2" fmla="*/ 4039073 h 4860406"/>
              <a:gd name="connsiteX3" fmla="*/ 2326135 w 5637850"/>
              <a:gd name="connsiteY3" fmla="*/ 4042306 h 4860406"/>
              <a:gd name="connsiteX4" fmla="*/ 2323582 w 5637850"/>
              <a:gd name="connsiteY4" fmla="*/ 4860406 h 4860406"/>
              <a:gd name="connsiteX5" fmla="*/ 0 w 5637850"/>
              <a:gd name="connsiteY5" fmla="*/ 4859689 h 4860406"/>
              <a:gd name="connsiteX6" fmla="*/ 0 w 5637850"/>
              <a:gd name="connsiteY6" fmla="*/ 351 h 486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7850" h="4860406">
                <a:moveTo>
                  <a:pt x="0" y="351"/>
                </a:moveTo>
                <a:lnTo>
                  <a:pt x="5637850" y="0"/>
                </a:lnTo>
                <a:cubicBezTo>
                  <a:pt x="5635556" y="1416545"/>
                  <a:pt x="5637342" y="2622528"/>
                  <a:pt x="5635048" y="4039073"/>
                </a:cubicBezTo>
                <a:lnTo>
                  <a:pt x="2326135" y="4042306"/>
                </a:lnTo>
                <a:cubicBezTo>
                  <a:pt x="2323841" y="4291688"/>
                  <a:pt x="2325876" y="4611024"/>
                  <a:pt x="2323582" y="4860406"/>
                </a:cubicBezTo>
                <a:lnTo>
                  <a:pt x="0" y="4859689"/>
                </a:lnTo>
                <a:lnTo>
                  <a:pt x="0" y="3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649" y="367239"/>
            <a:ext cx="1539287" cy="24951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27.08.2025</a:t>
            </a:fld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411760" y="3062122"/>
            <a:ext cx="5976664" cy="127219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0934" y="3790039"/>
            <a:ext cx="5245249" cy="441262"/>
          </a:xfrm>
        </p:spPr>
        <p:txBody>
          <a:bodyPr anchor="t" anchorCtr="0">
            <a:normAutofit/>
          </a:bodyPr>
          <a:lstStyle>
            <a:lvl1pPr algn="l">
              <a:lnSpc>
                <a:spcPts val="2381"/>
              </a:lnSpc>
              <a:defRPr sz="1905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0077315-1D70-4F03-A08B-B97A5ED5F4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062122"/>
            <a:ext cx="3444545" cy="63481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B43EB3F-27A5-46AD-AB62-9088DE353C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1" y="4448954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94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4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416677" y="3062122"/>
            <a:ext cx="6154381" cy="1469358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943" y="0"/>
            <a:ext cx="5850420" cy="3306227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45924 w 6835775"/>
              <a:gd name="connsiteY3" fmla="*/ 4519230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40726"/>
              <a:gd name="connsiteY0" fmla="*/ 0 h 4859338"/>
              <a:gd name="connsiteX1" fmla="*/ 6835775 w 6840726"/>
              <a:gd name="connsiteY1" fmla="*/ 0 h 4859338"/>
              <a:gd name="connsiteX2" fmla="*/ 6840726 w 6840726"/>
              <a:gd name="connsiteY2" fmla="*/ 4513008 h 4859338"/>
              <a:gd name="connsiteX3" fmla="*/ 2145924 w 6840726"/>
              <a:gd name="connsiteY3" fmla="*/ 4519230 h 4859338"/>
              <a:gd name="connsiteX4" fmla="*/ 2155824 w 6840726"/>
              <a:gd name="connsiteY4" fmla="*/ 4859338 h 4859338"/>
              <a:gd name="connsiteX5" fmla="*/ 0 w 6840726"/>
              <a:gd name="connsiteY5" fmla="*/ 4859338 h 4859338"/>
              <a:gd name="connsiteX6" fmla="*/ 0 w 6840726"/>
              <a:gd name="connsiteY6" fmla="*/ 0 h 4859338"/>
              <a:gd name="connsiteX0" fmla="*/ 0 w 6840726"/>
              <a:gd name="connsiteY0" fmla="*/ 0 h 4859338"/>
              <a:gd name="connsiteX1" fmla="*/ 6835775 w 6840726"/>
              <a:gd name="connsiteY1" fmla="*/ 0 h 4859338"/>
              <a:gd name="connsiteX2" fmla="*/ 6840726 w 6840726"/>
              <a:gd name="connsiteY2" fmla="*/ 4513008 h 4859338"/>
              <a:gd name="connsiteX3" fmla="*/ 2155825 w 6840726"/>
              <a:gd name="connsiteY3" fmla="*/ 4519230 h 4859338"/>
              <a:gd name="connsiteX4" fmla="*/ 2155824 w 6840726"/>
              <a:gd name="connsiteY4" fmla="*/ 4859338 h 4859338"/>
              <a:gd name="connsiteX5" fmla="*/ 0 w 6840726"/>
              <a:gd name="connsiteY5" fmla="*/ 4859338 h 4859338"/>
              <a:gd name="connsiteX6" fmla="*/ 0 w 6840726"/>
              <a:gd name="connsiteY6" fmla="*/ 0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40726" h="4859338">
                <a:moveTo>
                  <a:pt x="0" y="0"/>
                </a:moveTo>
                <a:lnTo>
                  <a:pt x="6835775" y="0"/>
                </a:lnTo>
                <a:cubicBezTo>
                  <a:pt x="6837425" y="1504336"/>
                  <a:pt x="6839076" y="3008672"/>
                  <a:pt x="6840726" y="4513008"/>
                </a:cubicBezTo>
                <a:lnTo>
                  <a:pt x="2155825" y="4519230"/>
                </a:lnTo>
                <a:cubicBezTo>
                  <a:pt x="2155825" y="4632599"/>
                  <a:pt x="2155824" y="4745969"/>
                  <a:pt x="2155824" y="4859338"/>
                </a:cubicBezTo>
                <a:lnTo>
                  <a:pt x="0" y="485933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339901" y="3062122"/>
            <a:ext cx="3079227" cy="244527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416678" y="3062122"/>
            <a:ext cx="923225" cy="244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4871" y="3535097"/>
            <a:ext cx="5542066" cy="898396"/>
          </a:xfrm>
        </p:spPr>
        <p:txBody>
          <a:bodyPr anchor="t" anchorCtr="0">
            <a:normAutofit/>
          </a:bodyPr>
          <a:lstStyle>
            <a:lvl1pPr algn="l">
              <a:lnSpc>
                <a:spcPts val="2381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779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5757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389" y="1347054"/>
            <a:ext cx="3540668" cy="31842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42" y="1346902"/>
            <a:ext cx="3540668" cy="31843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914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995" y="1342959"/>
            <a:ext cx="7388942" cy="2943611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4" y="367681"/>
            <a:ext cx="800100" cy="8001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41" y="367681"/>
            <a:ext cx="800100" cy="8001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67" y="367681"/>
            <a:ext cx="8001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249" y="2081379"/>
            <a:ext cx="6773550" cy="753648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27.08.2025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9AC2CA-7069-4A8E-9D19-13E7BFB1BE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342959"/>
            <a:ext cx="3387422" cy="62428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E0083BE-AB43-4575-86CB-606CBF1252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3" y="4448954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30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12237"/>
            <a:ext cx="3694610" cy="73481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9" y="1347054"/>
            <a:ext cx="3694937" cy="318421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12425"/>
            <a:ext cx="4264485" cy="391883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</a:t>
            </a:r>
          </a:p>
        </p:txBody>
      </p:sp>
    </p:spTree>
    <p:extLst>
      <p:ext uri="{BB962C8B-B14F-4D97-AF65-F5344CB8AC3E}">
        <p14:creationId xmlns:p14="http://schemas.microsoft.com/office/powerpoint/2010/main" val="296680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</p:spTree>
    <p:extLst>
      <p:ext uri="{BB962C8B-B14F-4D97-AF65-F5344CB8AC3E}">
        <p14:creationId xmlns:p14="http://schemas.microsoft.com/office/powerpoint/2010/main" val="2660926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389" y="1347054"/>
            <a:ext cx="3540668" cy="3184221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42" y="1346902"/>
            <a:ext cx="3540668" cy="31843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</p:spTree>
    <p:extLst>
      <p:ext uri="{BB962C8B-B14F-4D97-AF65-F5344CB8AC3E}">
        <p14:creationId xmlns:p14="http://schemas.microsoft.com/office/powerpoint/2010/main" val="1827671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7427" y="1"/>
            <a:ext cx="7399510" cy="3671963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29626 w 8640763"/>
              <a:gd name="connsiteY2" fmla="*/ 4359975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0 w 8640763"/>
              <a:gd name="connsiteY5" fmla="*/ 5221288 h 5231492"/>
              <a:gd name="connsiteX6" fmla="*/ 0 w 8640763"/>
              <a:gd name="connsiteY6" fmla="*/ 0 h 5231492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8353 w 8640763"/>
              <a:gd name="connsiteY5" fmla="*/ 5211085 h 5231492"/>
              <a:gd name="connsiteX6" fmla="*/ 0 w 8640763"/>
              <a:gd name="connsiteY6" fmla="*/ 0 h 5231492"/>
              <a:gd name="connsiteX0" fmla="*/ 0 w 8640763"/>
              <a:gd name="connsiteY0" fmla="*/ 0 h 5240109"/>
              <a:gd name="connsiteX1" fmla="*/ 8640763 w 8640763"/>
              <a:gd name="connsiteY1" fmla="*/ 0 h 5240109"/>
              <a:gd name="connsiteX2" fmla="*/ 8629626 w 8640763"/>
              <a:gd name="connsiteY2" fmla="*/ 4359975 h 5240109"/>
              <a:gd name="connsiteX3" fmla="*/ 1443576 w 8640763"/>
              <a:gd name="connsiteY3" fmla="*/ 4369045 h 5240109"/>
              <a:gd name="connsiteX4" fmla="*/ 1439863 w 8640763"/>
              <a:gd name="connsiteY4" fmla="*/ 5231492 h 5240109"/>
              <a:gd name="connsiteX5" fmla="*/ 8353 w 8640763"/>
              <a:gd name="connsiteY5" fmla="*/ 5240109 h 5240109"/>
              <a:gd name="connsiteX6" fmla="*/ 0 w 8640763"/>
              <a:gd name="connsiteY6" fmla="*/ 0 h 5240109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49632"/>
              <a:gd name="connsiteX1" fmla="*/ 8640763 w 8640763"/>
              <a:gd name="connsiteY1" fmla="*/ 0 h 5249632"/>
              <a:gd name="connsiteX2" fmla="*/ 8629626 w 8640763"/>
              <a:gd name="connsiteY2" fmla="*/ 4359975 h 5249632"/>
              <a:gd name="connsiteX3" fmla="*/ 1443576 w 8640763"/>
              <a:gd name="connsiteY3" fmla="*/ 4369045 h 5249632"/>
              <a:gd name="connsiteX4" fmla="*/ 1449764 w 8640763"/>
              <a:gd name="connsiteY4" fmla="*/ 5249632 h 5249632"/>
              <a:gd name="connsiteX5" fmla="*/ 8353 w 8640763"/>
              <a:gd name="connsiteY5" fmla="*/ 5232853 h 5249632"/>
              <a:gd name="connsiteX6" fmla="*/ 0 w 8640763"/>
              <a:gd name="connsiteY6" fmla="*/ 0 h 5249632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9764 w 8640763"/>
              <a:gd name="connsiteY4" fmla="*/ 5249632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3824 w 8640763"/>
              <a:gd name="connsiteY4" fmla="*/ 5242376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8843 w 8649606"/>
              <a:gd name="connsiteY0" fmla="*/ 0 h 5242376"/>
              <a:gd name="connsiteX1" fmla="*/ 8649606 w 8649606"/>
              <a:gd name="connsiteY1" fmla="*/ 0 h 5242376"/>
              <a:gd name="connsiteX2" fmla="*/ 8638469 w 8649606"/>
              <a:gd name="connsiteY2" fmla="*/ 4359975 h 5242376"/>
              <a:gd name="connsiteX3" fmla="*/ 1452419 w 8649606"/>
              <a:gd name="connsiteY3" fmla="*/ 4369045 h 5242376"/>
              <a:gd name="connsiteX4" fmla="*/ 1452667 w 8649606"/>
              <a:gd name="connsiteY4" fmla="*/ 5242376 h 5242376"/>
              <a:gd name="connsiteX5" fmla="*/ 367 w 8649606"/>
              <a:gd name="connsiteY5" fmla="*/ 5236481 h 5242376"/>
              <a:gd name="connsiteX6" fmla="*/ 8843 w 8649606"/>
              <a:gd name="connsiteY6" fmla="*/ 0 h 5242376"/>
              <a:gd name="connsiteX0" fmla="*/ 8843 w 8649606"/>
              <a:gd name="connsiteY0" fmla="*/ 0 h 5250993"/>
              <a:gd name="connsiteX1" fmla="*/ 8649606 w 8649606"/>
              <a:gd name="connsiteY1" fmla="*/ 0 h 5250993"/>
              <a:gd name="connsiteX2" fmla="*/ 8638469 w 8649606"/>
              <a:gd name="connsiteY2" fmla="*/ 4359975 h 5250993"/>
              <a:gd name="connsiteX3" fmla="*/ 1452419 w 8649606"/>
              <a:gd name="connsiteY3" fmla="*/ 4369045 h 5250993"/>
              <a:gd name="connsiteX4" fmla="*/ 1452667 w 8649606"/>
              <a:gd name="connsiteY4" fmla="*/ 5242376 h 5250993"/>
              <a:gd name="connsiteX5" fmla="*/ 367 w 8649606"/>
              <a:gd name="connsiteY5" fmla="*/ 5250993 h 5250993"/>
              <a:gd name="connsiteX6" fmla="*/ 8843 w 8649606"/>
              <a:gd name="connsiteY6" fmla="*/ 0 h 5250993"/>
              <a:gd name="connsiteX0" fmla="*/ 11268 w 8652031"/>
              <a:gd name="connsiteY0" fmla="*/ 0 h 5250993"/>
              <a:gd name="connsiteX1" fmla="*/ 8652031 w 8652031"/>
              <a:gd name="connsiteY1" fmla="*/ 0 h 5250993"/>
              <a:gd name="connsiteX2" fmla="*/ 8640894 w 8652031"/>
              <a:gd name="connsiteY2" fmla="*/ 4359975 h 5250993"/>
              <a:gd name="connsiteX3" fmla="*/ 1454844 w 8652031"/>
              <a:gd name="connsiteY3" fmla="*/ 4369045 h 5250993"/>
              <a:gd name="connsiteX4" fmla="*/ 1455092 w 8652031"/>
              <a:gd name="connsiteY4" fmla="*/ 5242376 h 5250993"/>
              <a:gd name="connsiteX5" fmla="*/ 317 w 8652031"/>
              <a:gd name="connsiteY5" fmla="*/ 5250993 h 5250993"/>
              <a:gd name="connsiteX6" fmla="*/ 11268 w 8652031"/>
              <a:gd name="connsiteY6" fmla="*/ 0 h 5250993"/>
              <a:gd name="connsiteX0" fmla="*/ 11268 w 8652031"/>
              <a:gd name="connsiteY0" fmla="*/ 0 h 5244947"/>
              <a:gd name="connsiteX1" fmla="*/ 8652031 w 8652031"/>
              <a:gd name="connsiteY1" fmla="*/ 0 h 5244947"/>
              <a:gd name="connsiteX2" fmla="*/ 8640894 w 8652031"/>
              <a:gd name="connsiteY2" fmla="*/ 4359975 h 5244947"/>
              <a:gd name="connsiteX3" fmla="*/ 1454844 w 8652031"/>
              <a:gd name="connsiteY3" fmla="*/ 4369045 h 5244947"/>
              <a:gd name="connsiteX4" fmla="*/ 1455092 w 8652031"/>
              <a:gd name="connsiteY4" fmla="*/ 5242376 h 5244947"/>
              <a:gd name="connsiteX5" fmla="*/ 317 w 8652031"/>
              <a:gd name="connsiteY5" fmla="*/ 5244947 h 5244947"/>
              <a:gd name="connsiteX6" fmla="*/ 11268 w 8652031"/>
              <a:gd name="connsiteY6" fmla="*/ 0 h 524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2031" h="5244947">
                <a:moveTo>
                  <a:pt x="11268" y="0"/>
                </a:moveTo>
                <a:lnTo>
                  <a:pt x="8652031" y="0"/>
                </a:lnTo>
                <a:cubicBezTo>
                  <a:pt x="8648319" y="1453325"/>
                  <a:pt x="8644606" y="2906650"/>
                  <a:pt x="8640894" y="4359975"/>
                </a:cubicBezTo>
                <a:lnTo>
                  <a:pt x="1454844" y="4369045"/>
                </a:lnTo>
                <a:cubicBezTo>
                  <a:pt x="1453606" y="4653126"/>
                  <a:pt x="1456330" y="4958295"/>
                  <a:pt x="1455092" y="5242376"/>
                </a:cubicBezTo>
                <a:lnTo>
                  <a:pt x="317" y="5244947"/>
                </a:lnTo>
                <a:cubicBezTo>
                  <a:pt x="-2467" y="3507919"/>
                  <a:pt x="14052" y="1737028"/>
                  <a:pt x="112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108483" y="3050061"/>
            <a:ext cx="7035518" cy="1236509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3747872"/>
            <a:ext cx="6465290" cy="4800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997DB1B-7AEA-45AB-A95E-349DEBEE2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83" y="3050061"/>
            <a:ext cx="3387422" cy="62428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CE83B4F-3F4E-4FAB-B717-077720E37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3" y="4448954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05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7427" y="1"/>
            <a:ext cx="7399510" cy="3671963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29626 w 8640763"/>
              <a:gd name="connsiteY2" fmla="*/ 4359975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0 w 8640763"/>
              <a:gd name="connsiteY5" fmla="*/ 5221288 h 5231492"/>
              <a:gd name="connsiteX6" fmla="*/ 0 w 8640763"/>
              <a:gd name="connsiteY6" fmla="*/ 0 h 5231492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8353 w 8640763"/>
              <a:gd name="connsiteY5" fmla="*/ 5211085 h 5231492"/>
              <a:gd name="connsiteX6" fmla="*/ 0 w 8640763"/>
              <a:gd name="connsiteY6" fmla="*/ 0 h 5231492"/>
              <a:gd name="connsiteX0" fmla="*/ 0 w 8640763"/>
              <a:gd name="connsiteY0" fmla="*/ 0 h 5240109"/>
              <a:gd name="connsiteX1" fmla="*/ 8640763 w 8640763"/>
              <a:gd name="connsiteY1" fmla="*/ 0 h 5240109"/>
              <a:gd name="connsiteX2" fmla="*/ 8629626 w 8640763"/>
              <a:gd name="connsiteY2" fmla="*/ 4359975 h 5240109"/>
              <a:gd name="connsiteX3" fmla="*/ 1443576 w 8640763"/>
              <a:gd name="connsiteY3" fmla="*/ 4369045 h 5240109"/>
              <a:gd name="connsiteX4" fmla="*/ 1439863 w 8640763"/>
              <a:gd name="connsiteY4" fmla="*/ 5231492 h 5240109"/>
              <a:gd name="connsiteX5" fmla="*/ 8353 w 8640763"/>
              <a:gd name="connsiteY5" fmla="*/ 5240109 h 5240109"/>
              <a:gd name="connsiteX6" fmla="*/ 0 w 8640763"/>
              <a:gd name="connsiteY6" fmla="*/ 0 h 5240109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49632"/>
              <a:gd name="connsiteX1" fmla="*/ 8640763 w 8640763"/>
              <a:gd name="connsiteY1" fmla="*/ 0 h 5249632"/>
              <a:gd name="connsiteX2" fmla="*/ 8629626 w 8640763"/>
              <a:gd name="connsiteY2" fmla="*/ 4359975 h 5249632"/>
              <a:gd name="connsiteX3" fmla="*/ 1443576 w 8640763"/>
              <a:gd name="connsiteY3" fmla="*/ 4369045 h 5249632"/>
              <a:gd name="connsiteX4" fmla="*/ 1449764 w 8640763"/>
              <a:gd name="connsiteY4" fmla="*/ 5249632 h 5249632"/>
              <a:gd name="connsiteX5" fmla="*/ 8353 w 8640763"/>
              <a:gd name="connsiteY5" fmla="*/ 5232853 h 5249632"/>
              <a:gd name="connsiteX6" fmla="*/ 0 w 8640763"/>
              <a:gd name="connsiteY6" fmla="*/ 0 h 5249632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9764 w 8640763"/>
              <a:gd name="connsiteY4" fmla="*/ 5249632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3824 w 8640763"/>
              <a:gd name="connsiteY4" fmla="*/ 5242376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8843 w 8649606"/>
              <a:gd name="connsiteY0" fmla="*/ 0 h 5242376"/>
              <a:gd name="connsiteX1" fmla="*/ 8649606 w 8649606"/>
              <a:gd name="connsiteY1" fmla="*/ 0 h 5242376"/>
              <a:gd name="connsiteX2" fmla="*/ 8638469 w 8649606"/>
              <a:gd name="connsiteY2" fmla="*/ 4359975 h 5242376"/>
              <a:gd name="connsiteX3" fmla="*/ 1452419 w 8649606"/>
              <a:gd name="connsiteY3" fmla="*/ 4369045 h 5242376"/>
              <a:gd name="connsiteX4" fmla="*/ 1452667 w 8649606"/>
              <a:gd name="connsiteY4" fmla="*/ 5242376 h 5242376"/>
              <a:gd name="connsiteX5" fmla="*/ 367 w 8649606"/>
              <a:gd name="connsiteY5" fmla="*/ 5236481 h 5242376"/>
              <a:gd name="connsiteX6" fmla="*/ 8843 w 8649606"/>
              <a:gd name="connsiteY6" fmla="*/ 0 h 5242376"/>
              <a:gd name="connsiteX0" fmla="*/ 8843 w 8649606"/>
              <a:gd name="connsiteY0" fmla="*/ 0 h 5250993"/>
              <a:gd name="connsiteX1" fmla="*/ 8649606 w 8649606"/>
              <a:gd name="connsiteY1" fmla="*/ 0 h 5250993"/>
              <a:gd name="connsiteX2" fmla="*/ 8638469 w 8649606"/>
              <a:gd name="connsiteY2" fmla="*/ 4359975 h 5250993"/>
              <a:gd name="connsiteX3" fmla="*/ 1452419 w 8649606"/>
              <a:gd name="connsiteY3" fmla="*/ 4369045 h 5250993"/>
              <a:gd name="connsiteX4" fmla="*/ 1452667 w 8649606"/>
              <a:gd name="connsiteY4" fmla="*/ 5242376 h 5250993"/>
              <a:gd name="connsiteX5" fmla="*/ 367 w 8649606"/>
              <a:gd name="connsiteY5" fmla="*/ 5250993 h 5250993"/>
              <a:gd name="connsiteX6" fmla="*/ 8843 w 8649606"/>
              <a:gd name="connsiteY6" fmla="*/ 0 h 5250993"/>
              <a:gd name="connsiteX0" fmla="*/ 11268 w 8652031"/>
              <a:gd name="connsiteY0" fmla="*/ 0 h 5250993"/>
              <a:gd name="connsiteX1" fmla="*/ 8652031 w 8652031"/>
              <a:gd name="connsiteY1" fmla="*/ 0 h 5250993"/>
              <a:gd name="connsiteX2" fmla="*/ 8640894 w 8652031"/>
              <a:gd name="connsiteY2" fmla="*/ 4359975 h 5250993"/>
              <a:gd name="connsiteX3" fmla="*/ 1454844 w 8652031"/>
              <a:gd name="connsiteY3" fmla="*/ 4369045 h 5250993"/>
              <a:gd name="connsiteX4" fmla="*/ 1455092 w 8652031"/>
              <a:gd name="connsiteY4" fmla="*/ 5242376 h 5250993"/>
              <a:gd name="connsiteX5" fmla="*/ 317 w 8652031"/>
              <a:gd name="connsiteY5" fmla="*/ 5250993 h 5250993"/>
              <a:gd name="connsiteX6" fmla="*/ 11268 w 8652031"/>
              <a:gd name="connsiteY6" fmla="*/ 0 h 5250993"/>
              <a:gd name="connsiteX0" fmla="*/ 11268 w 8652031"/>
              <a:gd name="connsiteY0" fmla="*/ 0 h 5244947"/>
              <a:gd name="connsiteX1" fmla="*/ 8652031 w 8652031"/>
              <a:gd name="connsiteY1" fmla="*/ 0 h 5244947"/>
              <a:gd name="connsiteX2" fmla="*/ 8640894 w 8652031"/>
              <a:gd name="connsiteY2" fmla="*/ 4359975 h 5244947"/>
              <a:gd name="connsiteX3" fmla="*/ 1454844 w 8652031"/>
              <a:gd name="connsiteY3" fmla="*/ 4369045 h 5244947"/>
              <a:gd name="connsiteX4" fmla="*/ 1455092 w 8652031"/>
              <a:gd name="connsiteY4" fmla="*/ 5242376 h 5244947"/>
              <a:gd name="connsiteX5" fmla="*/ 317 w 8652031"/>
              <a:gd name="connsiteY5" fmla="*/ 5244947 h 5244947"/>
              <a:gd name="connsiteX6" fmla="*/ 11268 w 8652031"/>
              <a:gd name="connsiteY6" fmla="*/ 0 h 524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2031" h="5244947">
                <a:moveTo>
                  <a:pt x="11268" y="0"/>
                </a:moveTo>
                <a:lnTo>
                  <a:pt x="8652031" y="0"/>
                </a:lnTo>
                <a:cubicBezTo>
                  <a:pt x="8648319" y="1453325"/>
                  <a:pt x="8644606" y="2906650"/>
                  <a:pt x="8640894" y="4359975"/>
                </a:cubicBezTo>
                <a:lnTo>
                  <a:pt x="1454844" y="4369045"/>
                </a:lnTo>
                <a:cubicBezTo>
                  <a:pt x="1453606" y="4653126"/>
                  <a:pt x="1456330" y="4958295"/>
                  <a:pt x="1455092" y="5242376"/>
                </a:cubicBezTo>
                <a:lnTo>
                  <a:pt x="317" y="5244947"/>
                </a:lnTo>
                <a:cubicBezTo>
                  <a:pt x="-2467" y="3507919"/>
                  <a:pt x="14052" y="1737028"/>
                  <a:pt x="11268" y="0"/>
                </a:cubicBezTo>
                <a:close/>
              </a:path>
            </a:pathLst>
          </a:custGeom>
          <a:solidFill>
            <a:srgbClr val="E1EFF7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108483" y="3050061"/>
            <a:ext cx="7035518" cy="1236509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3747872"/>
            <a:ext cx="6465290" cy="4800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997DB1B-7AEA-45AB-A95E-349DEBEE2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83" y="3050061"/>
            <a:ext cx="3387422" cy="62428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B8A71B4-201E-4D5C-A0CA-5BDDF686D9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77" y="4454006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0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ajd tytułowy (długi tytuł)"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27.08.2025</a:t>
            </a:fld>
            <a:endParaRPr lang="pl-PL" dirty="0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60" y="344396"/>
            <a:ext cx="342900" cy="3429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64B5EE2-8AE1-E778-09CE-690ECCD8F8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-46074" t="11118" r="1734" b="3547"/>
          <a:stretch/>
        </p:blipFill>
        <p:spPr>
          <a:xfrm>
            <a:off x="-1" y="701571"/>
            <a:ext cx="9134703" cy="3590526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A2E34B4B-2F98-4123-BCC4-081E05CD7D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81" y="3667812"/>
            <a:ext cx="3387422" cy="62428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9E9F7B10-6B3A-4A06-AFAD-B3C3A1EA36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3" y="4448954"/>
            <a:ext cx="7386943" cy="5256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E403CD87-702F-0828-AECB-99F6FAC00545}"/>
              </a:ext>
            </a:extLst>
          </p:cNvPr>
          <p:cNvSpPr/>
          <p:nvPr userDrawn="1"/>
        </p:nvSpPr>
        <p:spPr>
          <a:xfrm>
            <a:off x="0" y="701571"/>
            <a:ext cx="5148064" cy="3590526"/>
          </a:xfrm>
          <a:prstGeom prst="rect">
            <a:avLst/>
          </a:prstGeom>
          <a:gradFill>
            <a:gsLst>
              <a:gs pos="77000">
                <a:srgbClr val="A2CEE8"/>
              </a:gs>
              <a:gs pos="99000">
                <a:schemeClr val="accent1">
                  <a:lumMod val="5000"/>
                  <a:lumOff val="95000"/>
                  <a:alpha val="0"/>
                </a:schemeClr>
              </a:gs>
              <a:gs pos="25000">
                <a:srgbClr val="719A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5E90D9B-DB7D-3118-1904-FE0D80DC94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16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2"/>
                    </a14:imgEffect>
                    <a14:imgEffect>
                      <a14:sharpenSoften amount="-69000"/>
                    </a14:imgEffect>
                    <a14:imgEffect>
                      <a14:saturation sat="111000"/>
                    </a14:imgEffect>
                    <a14:imgEffect>
                      <a14:brightnessContrast bright="-21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0" t="290" r="75439"/>
          <a:stretch/>
        </p:blipFill>
        <p:spPr>
          <a:xfrm>
            <a:off x="-2" y="701571"/>
            <a:ext cx="4932042" cy="3590526"/>
          </a:xfrm>
          <a:prstGeom prst="rect">
            <a:avLst/>
          </a:prstGeom>
          <a:effectLst>
            <a:reflection blurRad="342900" stA="45000" endPos="65000" dist="50800" dir="5400000" sy="-100000" algn="bl" rotWithShape="0"/>
            <a:softEdge rad="0"/>
          </a:effectLst>
        </p:spPr>
      </p:pic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646ADA88-E7A1-D4CD-CE8A-604F5437842A}"/>
              </a:ext>
            </a:extLst>
          </p:cNvPr>
          <p:cNvCxnSpPr>
            <a:cxnSpLocks/>
          </p:cNvCxnSpPr>
          <p:nvPr userDrawn="1"/>
        </p:nvCxnSpPr>
        <p:spPr>
          <a:xfrm>
            <a:off x="4932040" y="701571"/>
            <a:ext cx="0" cy="359052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>
            <a:extLst>
              <a:ext uri="{FF2B5EF4-FFF2-40B4-BE49-F238E27FC236}">
                <a16:creationId xmlns:a16="http://schemas.microsoft.com/office/drawing/2014/main" id="{5A1873AE-3D7E-5C25-FD98-0275A6BB5FC2}"/>
              </a:ext>
            </a:extLst>
          </p:cNvPr>
          <p:cNvSpPr/>
          <p:nvPr userDrawn="1"/>
        </p:nvSpPr>
        <p:spPr>
          <a:xfrm>
            <a:off x="-3" y="701571"/>
            <a:ext cx="4908349" cy="3590526"/>
          </a:xfrm>
          <a:prstGeom prst="rect">
            <a:avLst/>
          </a:prstGeom>
          <a:solidFill>
            <a:srgbClr val="1C94BA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5DB7025B-8E3D-400F-9C76-C0A26B301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6" y="9407"/>
            <a:ext cx="5850822" cy="3687291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76475 w 6835775"/>
              <a:gd name="connsiteY3" fmla="*/ 4232329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249635 h 4859338"/>
              <a:gd name="connsiteX3" fmla="*/ 2176475 w 6835775"/>
              <a:gd name="connsiteY3" fmla="*/ 4232329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249635 h 4859338"/>
              <a:gd name="connsiteX3" fmla="*/ 2162707 w 6835775"/>
              <a:gd name="connsiteY3" fmla="*/ 4111191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62707 w 6836438"/>
              <a:gd name="connsiteY3" fmla="*/ 4111191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76475 w 6836438"/>
              <a:gd name="connsiteY3" fmla="*/ 4059275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62707 w 6836438"/>
              <a:gd name="connsiteY3" fmla="*/ 4059275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76581 h 4859338"/>
              <a:gd name="connsiteX3" fmla="*/ 2162707 w 6835775"/>
              <a:gd name="connsiteY3" fmla="*/ 405927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50623 h 4859338"/>
              <a:gd name="connsiteX3" fmla="*/ 2162707 w 6835775"/>
              <a:gd name="connsiteY3" fmla="*/ 405927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50623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5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5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6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168826 w 6835775"/>
              <a:gd name="connsiteY3" fmla="*/ 4120805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258314 w 6835775"/>
              <a:gd name="connsiteY3" fmla="*/ 4130502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265198 w 6835775"/>
              <a:gd name="connsiteY3" fmla="*/ 4072319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61663 h 4898126"/>
              <a:gd name="connsiteX3" fmla="*/ 2265198 w 6842219"/>
              <a:gd name="connsiteY3" fmla="*/ 4072319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61663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51966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13178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13178 h 4898126"/>
              <a:gd name="connsiteX3" fmla="*/ 2244548 w 6842219"/>
              <a:gd name="connsiteY3" fmla="*/ 4082018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69529"/>
              <a:gd name="connsiteY0" fmla="*/ 0 h 4898126"/>
              <a:gd name="connsiteX1" fmla="*/ 6835775 w 6869529"/>
              <a:gd name="connsiteY1" fmla="*/ 0 h 4898126"/>
              <a:gd name="connsiteX2" fmla="*/ 6869430 w 6869529"/>
              <a:gd name="connsiteY2" fmla="*/ 4090754 h 4898126"/>
              <a:gd name="connsiteX3" fmla="*/ 2244548 w 6869529"/>
              <a:gd name="connsiteY3" fmla="*/ 4082018 h 4898126"/>
              <a:gd name="connsiteX4" fmla="*/ 2259079 w 6869529"/>
              <a:gd name="connsiteY4" fmla="*/ 4898126 h 4898126"/>
              <a:gd name="connsiteX5" fmla="*/ 0 w 6869529"/>
              <a:gd name="connsiteY5" fmla="*/ 4859338 h 4898126"/>
              <a:gd name="connsiteX6" fmla="*/ 0 w 6869529"/>
              <a:gd name="connsiteY6" fmla="*/ 0 h 4898126"/>
              <a:gd name="connsiteX0" fmla="*/ 0 w 6869529"/>
              <a:gd name="connsiteY0" fmla="*/ 0 h 4907822"/>
              <a:gd name="connsiteX1" fmla="*/ 6835775 w 6869529"/>
              <a:gd name="connsiteY1" fmla="*/ 0 h 4907822"/>
              <a:gd name="connsiteX2" fmla="*/ 6869430 w 6869529"/>
              <a:gd name="connsiteY2" fmla="*/ 4090754 h 4907822"/>
              <a:gd name="connsiteX3" fmla="*/ 2244548 w 6869529"/>
              <a:gd name="connsiteY3" fmla="*/ 4082018 h 4907822"/>
              <a:gd name="connsiteX4" fmla="*/ 2245312 w 6869529"/>
              <a:gd name="connsiteY4" fmla="*/ 4907822 h 4907822"/>
              <a:gd name="connsiteX5" fmla="*/ 0 w 6869529"/>
              <a:gd name="connsiteY5" fmla="*/ 4859338 h 4907822"/>
              <a:gd name="connsiteX6" fmla="*/ 0 w 6869529"/>
              <a:gd name="connsiteY6" fmla="*/ 0 h 4907822"/>
              <a:gd name="connsiteX0" fmla="*/ 0 w 6869529"/>
              <a:gd name="connsiteY0" fmla="*/ 0 h 4917518"/>
              <a:gd name="connsiteX1" fmla="*/ 6835775 w 6869529"/>
              <a:gd name="connsiteY1" fmla="*/ 0 h 4917518"/>
              <a:gd name="connsiteX2" fmla="*/ 6869430 w 6869529"/>
              <a:gd name="connsiteY2" fmla="*/ 4090754 h 4917518"/>
              <a:gd name="connsiteX3" fmla="*/ 2244548 w 6869529"/>
              <a:gd name="connsiteY3" fmla="*/ 4082018 h 4917518"/>
              <a:gd name="connsiteX4" fmla="*/ 2245312 w 6869529"/>
              <a:gd name="connsiteY4" fmla="*/ 4917518 h 4917518"/>
              <a:gd name="connsiteX5" fmla="*/ 0 w 6869529"/>
              <a:gd name="connsiteY5" fmla="*/ 4859338 h 4917518"/>
              <a:gd name="connsiteX6" fmla="*/ 0 w 6869529"/>
              <a:gd name="connsiteY6" fmla="*/ 0 h 4917518"/>
              <a:gd name="connsiteX0" fmla="*/ 0 w 6869529"/>
              <a:gd name="connsiteY0" fmla="*/ 0 h 4917518"/>
              <a:gd name="connsiteX1" fmla="*/ 6835775 w 6869529"/>
              <a:gd name="connsiteY1" fmla="*/ 0 h 4917518"/>
              <a:gd name="connsiteX2" fmla="*/ 6869430 w 6869529"/>
              <a:gd name="connsiteY2" fmla="*/ 4090754 h 4917518"/>
              <a:gd name="connsiteX3" fmla="*/ 2244548 w 6869529"/>
              <a:gd name="connsiteY3" fmla="*/ 4082018 h 4917518"/>
              <a:gd name="connsiteX4" fmla="*/ 2245312 w 6869529"/>
              <a:gd name="connsiteY4" fmla="*/ 4917518 h 4917518"/>
              <a:gd name="connsiteX5" fmla="*/ 0 w 6869529"/>
              <a:gd name="connsiteY5" fmla="*/ 4859338 h 4917518"/>
              <a:gd name="connsiteX6" fmla="*/ 0 w 6869529"/>
              <a:gd name="connsiteY6" fmla="*/ 0 h 4917518"/>
              <a:gd name="connsiteX0" fmla="*/ 0 w 6869529"/>
              <a:gd name="connsiteY0" fmla="*/ 0 h 4883040"/>
              <a:gd name="connsiteX1" fmla="*/ 6835775 w 6869529"/>
              <a:gd name="connsiteY1" fmla="*/ 0 h 4883040"/>
              <a:gd name="connsiteX2" fmla="*/ 6869430 w 6869529"/>
              <a:gd name="connsiteY2" fmla="*/ 4090754 h 4883040"/>
              <a:gd name="connsiteX3" fmla="*/ 2244548 w 6869529"/>
              <a:gd name="connsiteY3" fmla="*/ 4082018 h 4883040"/>
              <a:gd name="connsiteX4" fmla="*/ 2245312 w 6869529"/>
              <a:gd name="connsiteY4" fmla="*/ 4883040 h 4883040"/>
              <a:gd name="connsiteX5" fmla="*/ 0 w 6869529"/>
              <a:gd name="connsiteY5" fmla="*/ 4859338 h 4883040"/>
              <a:gd name="connsiteX6" fmla="*/ 0 w 6869529"/>
              <a:gd name="connsiteY6" fmla="*/ 0 h 4883040"/>
              <a:gd name="connsiteX0" fmla="*/ 0 w 6869529"/>
              <a:gd name="connsiteY0" fmla="*/ 0 h 4871547"/>
              <a:gd name="connsiteX1" fmla="*/ 6835775 w 6869529"/>
              <a:gd name="connsiteY1" fmla="*/ 0 h 4871547"/>
              <a:gd name="connsiteX2" fmla="*/ 6869430 w 6869529"/>
              <a:gd name="connsiteY2" fmla="*/ 4090754 h 4871547"/>
              <a:gd name="connsiteX3" fmla="*/ 2244548 w 6869529"/>
              <a:gd name="connsiteY3" fmla="*/ 4082018 h 4871547"/>
              <a:gd name="connsiteX4" fmla="*/ 2245312 w 6869529"/>
              <a:gd name="connsiteY4" fmla="*/ 4871547 h 4871547"/>
              <a:gd name="connsiteX5" fmla="*/ 0 w 6869529"/>
              <a:gd name="connsiteY5" fmla="*/ 4859338 h 4871547"/>
              <a:gd name="connsiteX6" fmla="*/ 0 w 6869529"/>
              <a:gd name="connsiteY6" fmla="*/ 0 h 4871547"/>
              <a:gd name="connsiteX0" fmla="*/ 0 w 6869529"/>
              <a:gd name="connsiteY0" fmla="*/ 0 h 4859338"/>
              <a:gd name="connsiteX1" fmla="*/ 6835775 w 6869529"/>
              <a:gd name="connsiteY1" fmla="*/ 0 h 4859338"/>
              <a:gd name="connsiteX2" fmla="*/ 6869430 w 6869529"/>
              <a:gd name="connsiteY2" fmla="*/ 4090754 h 4859338"/>
              <a:gd name="connsiteX3" fmla="*/ 2244548 w 6869529"/>
              <a:gd name="connsiteY3" fmla="*/ 4082018 h 4859338"/>
              <a:gd name="connsiteX4" fmla="*/ 2241233 w 6869529"/>
              <a:gd name="connsiteY4" fmla="*/ 4842815 h 4859338"/>
              <a:gd name="connsiteX5" fmla="*/ 0 w 6869529"/>
              <a:gd name="connsiteY5" fmla="*/ 4859338 h 4859338"/>
              <a:gd name="connsiteX6" fmla="*/ 0 w 6869529"/>
              <a:gd name="connsiteY6" fmla="*/ 0 h 4859338"/>
              <a:gd name="connsiteX0" fmla="*/ 0 w 6869529"/>
              <a:gd name="connsiteY0" fmla="*/ 0 h 4877294"/>
              <a:gd name="connsiteX1" fmla="*/ 6835775 w 6869529"/>
              <a:gd name="connsiteY1" fmla="*/ 0 h 4877294"/>
              <a:gd name="connsiteX2" fmla="*/ 6869430 w 6869529"/>
              <a:gd name="connsiteY2" fmla="*/ 4090754 h 4877294"/>
              <a:gd name="connsiteX3" fmla="*/ 2244548 w 6869529"/>
              <a:gd name="connsiteY3" fmla="*/ 4082018 h 4877294"/>
              <a:gd name="connsiteX4" fmla="*/ 2237154 w 6869529"/>
              <a:gd name="connsiteY4" fmla="*/ 4877294 h 4877294"/>
              <a:gd name="connsiteX5" fmla="*/ 0 w 6869529"/>
              <a:gd name="connsiteY5" fmla="*/ 4859338 h 4877294"/>
              <a:gd name="connsiteX6" fmla="*/ 0 w 6869529"/>
              <a:gd name="connsiteY6" fmla="*/ 0 h 4877294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44548 w 6869529"/>
              <a:gd name="connsiteY3" fmla="*/ 4082018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56786 w 6869529"/>
              <a:gd name="connsiteY3" fmla="*/ 4093510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4944 w 6869529"/>
              <a:gd name="connsiteY3" fmla="*/ 4093510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0865 w 6869529"/>
              <a:gd name="connsiteY3" fmla="*/ 4087764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4944 w 6869529"/>
              <a:gd name="connsiteY3" fmla="*/ 4030301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30"/>
              <a:gd name="connsiteY0" fmla="*/ 0 h 4860055"/>
              <a:gd name="connsiteX1" fmla="*/ 6835775 w 6869530"/>
              <a:gd name="connsiteY1" fmla="*/ 0 h 4860055"/>
              <a:gd name="connsiteX2" fmla="*/ 6869431 w 6869530"/>
              <a:gd name="connsiteY2" fmla="*/ 4073515 h 4860055"/>
              <a:gd name="connsiteX3" fmla="*/ 2264944 w 6869530"/>
              <a:gd name="connsiteY3" fmla="*/ 4030301 h 4860055"/>
              <a:gd name="connsiteX4" fmla="*/ 2261629 w 6869530"/>
              <a:gd name="connsiteY4" fmla="*/ 4860055 h 4860055"/>
              <a:gd name="connsiteX5" fmla="*/ 0 w 6869530"/>
              <a:gd name="connsiteY5" fmla="*/ 4859338 h 4860055"/>
              <a:gd name="connsiteX6" fmla="*/ 0 w 6869530"/>
              <a:gd name="connsiteY6" fmla="*/ 0 h 4860055"/>
              <a:gd name="connsiteX0" fmla="*/ 0 w 6873601"/>
              <a:gd name="connsiteY0" fmla="*/ 0 h 4860055"/>
              <a:gd name="connsiteX1" fmla="*/ 6835775 w 6873601"/>
              <a:gd name="connsiteY1" fmla="*/ 0 h 4860055"/>
              <a:gd name="connsiteX2" fmla="*/ 6873511 w 6873601"/>
              <a:gd name="connsiteY2" fmla="*/ 4062022 h 4860055"/>
              <a:gd name="connsiteX3" fmla="*/ 2264944 w 6873601"/>
              <a:gd name="connsiteY3" fmla="*/ 4030301 h 4860055"/>
              <a:gd name="connsiteX4" fmla="*/ 2261629 w 6873601"/>
              <a:gd name="connsiteY4" fmla="*/ 4860055 h 4860055"/>
              <a:gd name="connsiteX5" fmla="*/ 0 w 6873601"/>
              <a:gd name="connsiteY5" fmla="*/ 4859338 h 4860055"/>
              <a:gd name="connsiteX6" fmla="*/ 0 w 6873601"/>
              <a:gd name="connsiteY6" fmla="*/ 0 h 4860055"/>
              <a:gd name="connsiteX0" fmla="*/ 0 w 6877673"/>
              <a:gd name="connsiteY0" fmla="*/ 0 h 4860055"/>
              <a:gd name="connsiteX1" fmla="*/ 6835775 w 6877673"/>
              <a:gd name="connsiteY1" fmla="*/ 0 h 4860055"/>
              <a:gd name="connsiteX2" fmla="*/ 6877591 w 6877673"/>
              <a:gd name="connsiteY2" fmla="*/ 4085007 h 4860055"/>
              <a:gd name="connsiteX3" fmla="*/ 2264944 w 6877673"/>
              <a:gd name="connsiteY3" fmla="*/ 4030301 h 4860055"/>
              <a:gd name="connsiteX4" fmla="*/ 2261629 w 6877673"/>
              <a:gd name="connsiteY4" fmla="*/ 4860055 h 4860055"/>
              <a:gd name="connsiteX5" fmla="*/ 0 w 6877673"/>
              <a:gd name="connsiteY5" fmla="*/ 4859338 h 4860055"/>
              <a:gd name="connsiteX6" fmla="*/ 0 w 6877673"/>
              <a:gd name="connsiteY6" fmla="*/ 0 h 4860055"/>
              <a:gd name="connsiteX0" fmla="*/ 0 w 6881745"/>
              <a:gd name="connsiteY0" fmla="*/ 0 h 4860055"/>
              <a:gd name="connsiteX1" fmla="*/ 6835775 w 6881745"/>
              <a:gd name="connsiteY1" fmla="*/ 0 h 4860055"/>
              <a:gd name="connsiteX2" fmla="*/ 6881670 w 6881745"/>
              <a:gd name="connsiteY2" fmla="*/ 4079260 h 4860055"/>
              <a:gd name="connsiteX3" fmla="*/ 2264944 w 6881745"/>
              <a:gd name="connsiteY3" fmla="*/ 4030301 h 4860055"/>
              <a:gd name="connsiteX4" fmla="*/ 2261629 w 6881745"/>
              <a:gd name="connsiteY4" fmla="*/ 4860055 h 4860055"/>
              <a:gd name="connsiteX5" fmla="*/ 0 w 6881745"/>
              <a:gd name="connsiteY5" fmla="*/ 4859338 h 4860055"/>
              <a:gd name="connsiteX6" fmla="*/ 0 w 6881745"/>
              <a:gd name="connsiteY6" fmla="*/ 0 h 4860055"/>
              <a:gd name="connsiteX0" fmla="*/ 0 w 6869531"/>
              <a:gd name="connsiteY0" fmla="*/ 0 h 4860055"/>
              <a:gd name="connsiteX1" fmla="*/ 6835775 w 6869531"/>
              <a:gd name="connsiteY1" fmla="*/ 0 h 4860055"/>
              <a:gd name="connsiteX2" fmla="*/ 6869432 w 6869531"/>
              <a:gd name="connsiteY2" fmla="*/ 4050527 h 4860055"/>
              <a:gd name="connsiteX3" fmla="*/ 2264944 w 6869531"/>
              <a:gd name="connsiteY3" fmla="*/ 4030301 h 4860055"/>
              <a:gd name="connsiteX4" fmla="*/ 2261629 w 6869531"/>
              <a:gd name="connsiteY4" fmla="*/ 4860055 h 4860055"/>
              <a:gd name="connsiteX5" fmla="*/ 0 w 6869531"/>
              <a:gd name="connsiteY5" fmla="*/ 4859338 h 4860055"/>
              <a:gd name="connsiteX6" fmla="*/ 0 w 6869531"/>
              <a:gd name="connsiteY6" fmla="*/ 0 h 4860055"/>
              <a:gd name="connsiteX0" fmla="*/ 0 w 6855816"/>
              <a:gd name="connsiteY0" fmla="*/ 0 h 4860055"/>
              <a:gd name="connsiteX1" fmla="*/ 6835775 w 6855816"/>
              <a:gd name="connsiteY1" fmla="*/ 0 h 4860055"/>
              <a:gd name="connsiteX2" fmla="*/ 6855665 w 6855816"/>
              <a:gd name="connsiteY2" fmla="*/ 4089315 h 4860055"/>
              <a:gd name="connsiteX3" fmla="*/ 2264944 w 6855816"/>
              <a:gd name="connsiteY3" fmla="*/ 4030301 h 4860055"/>
              <a:gd name="connsiteX4" fmla="*/ 2261629 w 6855816"/>
              <a:gd name="connsiteY4" fmla="*/ 4860055 h 4860055"/>
              <a:gd name="connsiteX5" fmla="*/ 0 w 6855816"/>
              <a:gd name="connsiteY5" fmla="*/ 4859338 h 4860055"/>
              <a:gd name="connsiteX6" fmla="*/ 0 w 6855816"/>
              <a:gd name="connsiteY6" fmla="*/ 0 h 4860055"/>
              <a:gd name="connsiteX0" fmla="*/ 0 w 6855817"/>
              <a:gd name="connsiteY0" fmla="*/ 0 h 4860055"/>
              <a:gd name="connsiteX1" fmla="*/ 6835775 w 6855817"/>
              <a:gd name="connsiteY1" fmla="*/ 0 h 4860055"/>
              <a:gd name="connsiteX2" fmla="*/ 6855666 w 6855817"/>
              <a:gd name="connsiteY2" fmla="*/ 4079618 h 4860055"/>
              <a:gd name="connsiteX3" fmla="*/ 2264944 w 6855817"/>
              <a:gd name="connsiteY3" fmla="*/ 4030301 h 4860055"/>
              <a:gd name="connsiteX4" fmla="*/ 2261629 w 6855817"/>
              <a:gd name="connsiteY4" fmla="*/ 4860055 h 4860055"/>
              <a:gd name="connsiteX5" fmla="*/ 0 w 6855817"/>
              <a:gd name="connsiteY5" fmla="*/ 4859338 h 4860055"/>
              <a:gd name="connsiteX6" fmla="*/ 0 w 6855817"/>
              <a:gd name="connsiteY6" fmla="*/ 0 h 4860055"/>
              <a:gd name="connsiteX0" fmla="*/ 0 w 6883275"/>
              <a:gd name="connsiteY0" fmla="*/ 0 h 4860055"/>
              <a:gd name="connsiteX1" fmla="*/ 6835775 w 6883275"/>
              <a:gd name="connsiteY1" fmla="*/ 0 h 4860055"/>
              <a:gd name="connsiteX2" fmla="*/ 6883202 w 6883275"/>
              <a:gd name="connsiteY2" fmla="*/ 4050527 h 4860055"/>
              <a:gd name="connsiteX3" fmla="*/ 2264944 w 6883275"/>
              <a:gd name="connsiteY3" fmla="*/ 4030301 h 4860055"/>
              <a:gd name="connsiteX4" fmla="*/ 2261629 w 6883275"/>
              <a:gd name="connsiteY4" fmla="*/ 4860055 h 4860055"/>
              <a:gd name="connsiteX5" fmla="*/ 0 w 6883275"/>
              <a:gd name="connsiteY5" fmla="*/ 4859338 h 4860055"/>
              <a:gd name="connsiteX6" fmla="*/ 0 w 6883275"/>
              <a:gd name="connsiteY6" fmla="*/ 0 h 4860055"/>
              <a:gd name="connsiteX0" fmla="*/ 0 w 6848989"/>
              <a:gd name="connsiteY0" fmla="*/ 0 h 4860055"/>
              <a:gd name="connsiteX1" fmla="*/ 6835775 w 6848989"/>
              <a:gd name="connsiteY1" fmla="*/ 0 h 4860055"/>
              <a:gd name="connsiteX2" fmla="*/ 6848783 w 6848989"/>
              <a:gd name="connsiteY2" fmla="*/ 4069921 h 4860055"/>
              <a:gd name="connsiteX3" fmla="*/ 2264944 w 6848989"/>
              <a:gd name="connsiteY3" fmla="*/ 4030301 h 4860055"/>
              <a:gd name="connsiteX4" fmla="*/ 2261629 w 6848989"/>
              <a:gd name="connsiteY4" fmla="*/ 4860055 h 4860055"/>
              <a:gd name="connsiteX5" fmla="*/ 0 w 6848989"/>
              <a:gd name="connsiteY5" fmla="*/ 4859338 h 4860055"/>
              <a:gd name="connsiteX6" fmla="*/ 0 w 6848989"/>
              <a:gd name="connsiteY6" fmla="*/ 0 h 4860055"/>
              <a:gd name="connsiteX0" fmla="*/ 0 w 6855818"/>
              <a:gd name="connsiteY0" fmla="*/ 0 h 4860055"/>
              <a:gd name="connsiteX1" fmla="*/ 6835775 w 6855818"/>
              <a:gd name="connsiteY1" fmla="*/ 0 h 4860055"/>
              <a:gd name="connsiteX2" fmla="*/ 6855667 w 6855818"/>
              <a:gd name="connsiteY2" fmla="*/ 4040830 h 4860055"/>
              <a:gd name="connsiteX3" fmla="*/ 2264944 w 6855818"/>
              <a:gd name="connsiteY3" fmla="*/ 4030301 h 4860055"/>
              <a:gd name="connsiteX4" fmla="*/ 2261629 w 6855818"/>
              <a:gd name="connsiteY4" fmla="*/ 4860055 h 4860055"/>
              <a:gd name="connsiteX5" fmla="*/ 0 w 6855818"/>
              <a:gd name="connsiteY5" fmla="*/ 4859338 h 4860055"/>
              <a:gd name="connsiteX6" fmla="*/ 0 w 6855818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264944 w 6842225"/>
              <a:gd name="connsiteY3" fmla="*/ 4030301 h 4860055"/>
              <a:gd name="connsiteX4" fmla="*/ 2261629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264944 w 6842225"/>
              <a:gd name="connsiteY3" fmla="*/ 4030301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40666 w 6842225"/>
              <a:gd name="connsiteY3" fmla="*/ 4049279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13131 w 6842225"/>
              <a:gd name="connsiteY3" fmla="*/ 4049279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13131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20015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26134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47874 h 4860055"/>
              <a:gd name="connsiteX3" fmla="*/ 2326134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35775"/>
              <a:gd name="connsiteY0" fmla="*/ 0 h 4860055"/>
              <a:gd name="connsiteX1" fmla="*/ 6835775 w 6835775"/>
              <a:gd name="connsiteY1" fmla="*/ 0 h 4860055"/>
              <a:gd name="connsiteX2" fmla="*/ 5663990 w 6835775"/>
              <a:gd name="connsiteY2" fmla="*/ 4085937 h 4860055"/>
              <a:gd name="connsiteX3" fmla="*/ 2326134 w 6835775"/>
              <a:gd name="connsiteY3" fmla="*/ 4049279 h 4860055"/>
              <a:gd name="connsiteX4" fmla="*/ 2323582 w 6835775"/>
              <a:gd name="connsiteY4" fmla="*/ 4860055 h 4860055"/>
              <a:gd name="connsiteX5" fmla="*/ 0 w 6835775"/>
              <a:gd name="connsiteY5" fmla="*/ 4859338 h 4860055"/>
              <a:gd name="connsiteX6" fmla="*/ 0 w 6835775"/>
              <a:gd name="connsiteY6" fmla="*/ 0 h 4860055"/>
              <a:gd name="connsiteX0" fmla="*/ 0 w 5694962"/>
              <a:gd name="connsiteY0" fmla="*/ 0 h 4860055"/>
              <a:gd name="connsiteX1" fmla="*/ 5694962 w 5694962"/>
              <a:gd name="connsiteY1" fmla="*/ 0 h 4860055"/>
              <a:gd name="connsiteX2" fmla="*/ 5663990 w 5694962"/>
              <a:gd name="connsiteY2" fmla="*/ 4085937 h 4860055"/>
              <a:gd name="connsiteX3" fmla="*/ 2326134 w 5694962"/>
              <a:gd name="connsiteY3" fmla="*/ 4049279 h 4860055"/>
              <a:gd name="connsiteX4" fmla="*/ 2323582 w 5694962"/>
              <a:gd name="connsiteY4" fmla="*/ 4860055 h 4860055"/>
              <a:gd name="connsiteX5" fmla="*/ 0 w 5694962"/>
              <a:gd name="connsiteY5" fmla="*/ 4859338 h 4860055"/>
              <a:gd name="connsiteX6" fmla="*/ 0 w 5694962"/>
              <a:gd name="connsiteY6" fmla="*/ 0 h 4860055"/>
              <a:gd name="connsiteX0" fmla="*/ 0 w 5694962"/>
              <a:gd name="connsiteY0" fmla="*/ 0 h 4860055"/>
              <a:gd name="connsiteX1" fmla="*/ 5694962 w 5694962"/>
              <a:gd name="connsiteY1" fmla="*/ 0 h 4860055"/>
              <a:gd name="connsiteX2" fmla="*/ 5663990 w 5694962"/>
              <a:gd name="connsiteY2" fmla="*/ 4085937 h 4860055"/>
              <a:gd name="connsiteX3" fmla="*/ 2326134 w 5694962"/>
              <a:gd name="connsiteY3" fmla="*/ 4049279 h 4860055"/>
              <a:gd name="connsiteX4" fmla="*/ 2323582 w 5694962"/>
              <a:gd name="connsiteY4" fmla="*/ 4860055 h 4860055"/>
              <a:gd name="connsiteX5" fmla="*/ 0 w 5694962"/>
              <a:gd name="connsiteY5" fmla="*/ 4859338 h 4860055"/>
              <a:gd name="connsiteX6" fmla="*/ 0 w 5694962"/>
              <a:gd name="connsiteY6" fmla="*/ 0 h 4860055"/>
              <a:gd name="connsiteX0" fmla="*/ 0 w 5722787"/>
              <a:gd name="connsiteY0" fmla="*/ 0 h 4860055"/>
              <a:gd name="connsiteX1" fmla="*/ 5722787 w 5722787"/>
              <a:gd name="connsiteY1" fmla="*/ 0 h 4860055"/>
              <a:gd name="connsiteX2" fmla="*/ 5663990 w 5722787"/>
              <a:gd name="connsiteY2" fmla="*/ 4085937 h 4860055"/>
              <a:gd name="connsiteX3" fmla="*/ 2326134 w 5722787"/>
              <a:gd name="connsiteY3" fmla="*/ 4049279 h 4860055"/>
              <a:gd name="connsiteX4" fmla="*/ 2323582 w 5722787"/>
              <a:gd name="connsiteY4" fmla="*/ 4860055 h 4860055"/>
              <a:gd name="connsiteX5" fmla="*/ 0 w 5722787"/>
              <a:gd name="connsiteY5" fmla="*/ 4859338 h 4860055"/>
              <a:gd name="connsiteX6" fmla="*/ 0 w 5722787"/>
              <a:gd name="connsiteY6" fmla="*/ 0 h 4860055"/>
              <a:gd name="connsiteX0" fmla="*/ 0 w 5667138"/>
              <a:gd name="connsiteY0" fmla="*/ 0 h 4860055"/>
              <a:gd name="connsiteX1" fmla="*/ 5667138 w 5667138"/>
              <a:gd name="connsiteY1" fmla="*/ 0 h 4860055"/>
              <a:gd name="connsiteX2" fmla="*/ 5663990 w 5667138"/>
              <a:gd name="connsiteY2" fmla="*/ 4085937 h 4860055"/>
              <a:gd name="connsiteX3" fmla="*/ 2326134 w 5667138"/>
              <a:gd name="connsiteY3" fmla="*/ 4049279 h 4860055"/>
              <a:gd name="connsiteX4" fmla="*/ 2323582 w 5667138"/>
              <a:gd name="connsiteY4" fmla="*/ 4860055 h 4860055"/>
              <a:gd name="connsiteX5" fmla="*/ 0 w 5667138"/>
              <a:gd name="connsiteY5" fmla="*/ 4859338 h 4860055"/>
              <a:gd name="connsiteX6" fmla="*/ 0 w 5667138"/>
              <a:gd name="connsiteY6" fmla="*/ 0 h 4860055"/>
              <a:gd name="connsiteX0" fmla="*/ 0 w 5667138"/>
              <a:gd name="connsiteY0" fmla="*/ 0 h 4860055"/>
              <a:gd name="connsiteX1" fmla="*/ 5667138 w 5667138"/>
              <a:gd name="connsiteY1" fmla="*/ 0 h 4860055"/>
              <a:gd name="connsiteX2" fmla="*/ 5626890 w 5667138"/>
              <a:gd name="connsiteY2" fmla="*/ 4073249 h 4860055"/>
              <a:gd name="connsiteX3" fmla="*/ 2326134 w 5667138"/>
              <a:gd name="connsiteY3" fmla="*/ 4049279 h 4860055"/>
              <a:gd name="connsiteX4" fmla="*/ 2323582 w 5667138"/>
              <a:gd name="connsiteY4" fmla="*/ 4860055 h 4860055"/>
              <a:gd name="connsiteX5" fmla="*/ 0 w 5667138"/>
              <a:gd name="connsiteY5" fmla="*/ 4859338 h 4860055"/>
              <a:gd name="connsiteX6" fmla="*/ 0 w 5667138"/>
              <a:gd name="connsiteY6" fmla="*/ 0 h 4860055"/>
              <a:gd name="connsiteX0" fmla="*/ 0 w 5639314"/>
              <a:gd name="connsiteY0" fmla="*/ 0 h 4860055"/>
              <a:gd name="connsiteX1" fmla="*/ 5639314 w 5639314"/>
              <a:gd name="connsiteY1" fmla="*/ 0 h 4860055"/>
              <a:gd name="connsiteX2" fmla="*/ 5626890 w 5639314"/>
              <a:gd name="connsiteY2" fmla="*/ 4073249 h 4860055"/>
              <a:gd name="connsiteX3" fmla="*/ 2326134 w 5639314"/>
              <a:gd name="connsiteY3" fmla="*/ 4049279 h 4860055"/>
              <a:gd name="connsiteX4" fmla="*/ 2323582 w 5639314"/>
              <a:gd name="connsiteY4" fmla="*/ 4860055 h 4860055"/>
              <a:gd name="connsiteX5" fmla="*/ 0 w 5639314"/>
              <a:gd name="connsiteY5" fmla="*/ 4859338 h 4860055"/>
              <a:gd name="connsiteX6" fmla="*/ 0 w 5639314"/>
              <a:gd name="connsiteY6" fmla="*/ 0 h 4860055"/>
              <a:gd name="connsiteX0" fmla="*/ 0 w 5639314"/>
              <a:gd name="connsiteY0" fmla="*/ 0 h 4860055"/>
              <a:gd name="connsiteX1" fmla="*/ 5639314 w 5639314"/>
              <a:gd name="connsiteY1" fmla="*/ 0 h 4860055"/>
              <a:gd name="connsiteX2" fmla="*/ 5626890 w 5639314"/>
              <a:gd name="connsiteY2" fmla="*/ 4073249 h 4860055"/>
              <a:gd name="connsiteX3" fmla="*/ 2326134 w 5639314"/>
              <a:gd name="connsiteY3" fmla="*/ 4049279 h 4860055"/>
              <a:gd name="connsiteX4" fmla="*/ 2323582 w 5639314"/>
              <a:gd name="connsiteY4" fmla="*/ 4860055 h 4860055"/>
              <a:gd name="connsiteX5" fmla="*/ 0 w 5639314"/>
              <a:gd name="connsiteY5" fmla="*/ 4859338 h 4860055"/>
              <a:gd name="connsiteX6" fmla="*/ 0 w 56393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73249 h 4860055"/>
              <a:gd name="connsiteX3" fmla="*/ 2326134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39768 h 4860055"/>
              <a:gd name="connsiteX3" fmla="*/ 2326134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39768 h 4860055"/>
              <a:gd name="connsiteX3" fmla="*/ 2332253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39289"/>
              <a:gd name="connsiteY0" fmla="*/ 0 h 4860055"/>
              <a:gd name="connsiteX1" fmla="*/ 5620764 w 5639289"/>
              <a:gd name="connsiteY1" fmla="*/ 0 h 4860055"/>
              <a:gd name="connsiteX2" fmla="*/ 5639128 w 5639289"/>
              <a:gd name="connsiteY2" fmla="*/ 4056509 h 4860055"/>
              <a:gd name="connsiteX3" fmla="*/ 2332253 w 5639289"/>
              <a:gd name="connsiteY3" fmla="*/ 4049279 h 4860055"/>
              <a:gd name="connsiteX4" fmla="*/ 2323582 w 5639289"/>
              <a:gd name="connsiteY4" fmla="*/ 4860055 h 4860055"/>
              <a:gd name="connsiteX5" fmla="*/ 0 w 5639289"/>
              <a:gd name="connsiteY5" fmla="*/ 4859338 h 4860055"/>
              <a:gd name="connsiteX6" fmla="*/ 0 w 5639289"/>
              <a:gd name="connsiteY6" fmla="*/ 0 h 4860055"/>
              <a:gd name="connsiteX0" fmla="*/ 0 w 5639289"/>
              <a:gd name="connsiteY0" fmla="*/ 0 h 4860055"/>
              <a:gd name="connsiteX1" fmla="*/ 5620764 w 5639289"/>
              <a:gd name="connsiteY1" fmla="*/ 0 h 4860055"/>
              <a:gd name="connsiteX2" fmla="*/ 5639128 w 5639289"/>
              <a:gd name="connsiteY2" fmla="*/ 4056509 h 4860055"/>
              <a:gd name="connsiteX3" fmla="*/ 2326134 w 5639289"/>
              <a:gd name="connsiteY3" fmla="*/ 4032538 h 4860055"/>
              <a:gd name="connsiteX4" fmla="*/ 2323582 w 5639289"/>
              <a:gd name="connsiteY4" fmla="*/ 4860055 h 4860055"/>
              <a:gd name="connsiteX5" fmla="*/ 0 w 5639289"/>
              <a:gd name="connsiteY5" fmla="*/ 4859338 h 4860055"/>
              <a:gd name="connsiteX6" fmla="*/ 0 w 5639289"/>
              <a:gd name="connsiteY6" fmla="*/ 0 h 4860055"/>
              <a:gd name="connsiteX0" fmla="*/ 0 w 5651473"/>
              <a:gd name="connsiteY0" fmla="*/ 0 h 4860055"/>
              <a:gd name="connsiteX1" fmla="*/ 5620764 w 5651473"/>
              <a:gd name="connsiteY1" fmla="*/ 0 h 4860055"/>
              <a:gd name="connsiteX2" fmla="*/ 5651366 w 5651473"/>
              <a:gd name="connsiteY2" fmla="*/ 4048139 h 4860055"/>
              <a:gd name="connsiteX3" fmla="*/ 2326134 w 5651473"/>
              <a:gd name="connsiteY3" fmla="*/ 4032538 h 4860055"/>
              <a:gd name="connsiteX4" fmla="*/ 2323582 w 5651473"/>
              <a:gd name="connsiteY4" fmla="*/ 4860055 h 4860055"/>
              <a:gd name="connsiteX5" fmla="*/ 0 w 5651473"/>
              <a:gd name="connsiteY5" fmla="*/ 4859338 h 4860055"/>
              <a:gd name="connsiteX6" fmla="*/ 0 w 5651473"/>
              <a:gd name="connsiteY6" fmla="*/ 0 h 4860055"/>
              <a:gd name="connsiteX0" fmla="*/ 0 w 5627215"/>
              <a:gd name="connsiteY0" fmla="*/ 0 h 4860055"/>
              <a:gd name="connsiteX1" fmla="*/ 5620764 w 5627215"/>
              <a:gd name="connsiteY1" fmla="*/ 0 h 4860055"/>
              <a:gd name="connsiteX2" fmla="*/ 5626891 w 5627215"/>
              <a:gd name="connsiteY2" fmla="*/ 4048139 h 4860055"/>
              <a:gd name="connsiteX3" fmla="*/ 2326134 w 5627215"/>
              <a:gd name="connsiteY3" fmla="*/ 4032538 h 4860055"/>
              <a:gd name="connsiteX4" fmla="*/ 2323582 w 5627215"/>
              <a:gd name="connsiteY4" fmla="*/ 4860055 h 4860055"/>
              <a:gd name="connsiteX5" fmla="*/ 0 w 5627215"/>
              <a:gd name="connsiteY5" fmla="*/ 4859338 h 4860055"/>
              <a:gd name="connsiteX6" fmla="*/ 0 w 5627215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26134 w 5627552"/>
              <a:gd name="connsiteY3" fmla="*/ 4032538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33018 w 5627552"/>
              <a:gd name="connsiteY3" fmla="*/ 4041955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26135 w 5627552"/>
              <a:gd name="connsiteY3" fmla="*/ 4041955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34079"/>
              <a:gd name="connsiteY0" fmla="*/ 0 h 4860055"/>
              <a:gd name="connsiteX1" fmla="*/ 5626884 w 5634079"/>
              <a:gd name="connsiteY1" fmla="*/ 16741 h 4860055"/>
              <a:gd name="connsiteX2" fmla="*/ 5633775 w 5634079"/>
              <a:gd name="connsiteY2" fmla="*/ 4048139 h 4860055"/>
              <a:gd name="connsiteX3" fmla="*/ 2326135 w 5634079"/>
              <a:gd name="connsiteY3" fmla="*/ 4041955 h 4860055"/>
              <a:gd name="connsiteX4" fmla="*/ 2323582 w 5634079"/>
              <a:gd name="connsiteY4" fmla="*/ 4860055 h 4860055"/>
              <a:gd name="connsiteX5" fmla="*/ 0 w 5634079"/>
              <a:gd name="connsiteY5" fmla="*/ 4859338 h 4860055"/>
              <a:gd name="connsiteX6" fmla="*/ 0 w 5634079"/>
              <a:gd name="connsiteY6" fmla="*/ 0 h 4860055"/>
              <a:gd name="connsiteX0" fmla="*/ 0 w 5634436"/>
              <a:gd name="connsiteY0" fmla="*/ 2093 h 4862148"/>
              <a:gd name="connsiteX1" fmla="*/ 5633768 w 5634436"/>
              <a:gd name="connsiteY1" fmla="*/ 0 h 4862148"/>
              <a:gd name="connsiteX2" fmla="*/ 5633775 w 5634436"/>
              <a:gd name="connsiteY2" fmla="*/ 4050232 h 4862148"/>
              <a:gd name="connsiteX3" fmla="*/ 2326135 w 5634436"/>
              <a:gd name="connsiteY3" fmla="*/ 4044048 h 4862148"/>
              <a:gd name="connsiteX4" fmla="*/ 2323582 w 5634436"/>
              <a:gd name="connsiteY4" fmla="*/ 4862148 h 4862148"/>
              <a:gd name="connsiteX5" fmla="*/ 0 w 5634436"/>
              <a:gd name="connsiteY5" fmla="*/ 4861431 h 4862148"/>
              <a:gd name="connsiteX6" fmla="*/ 0 w 5634436"/>
              <a:gd name="connsiteY6" fmla="*/ 2093 h 4862148"/>
              <a:gd name="connsiteX0" fmla="*/ 0 w 5647740"/>
              <a:gd name="connsiteY0" fmla="*/ 2093 h 4862148"/>
              <a:gd name="connsiteX1" fmla="*/ 5633768 w 5647740"/>
              <a:gd name="connsiteY1" fmla="*/ 0 h 4862148"/>
              <a:gd name="connsiteX2" fmla="*/ 5647542 w 5647740"/>
              <a:gd name="connsiteY2" fmla="*/ 4050232 h 4862148"/>
              <a:gd name="connsiteX3" fmla="*/ 2326135 w 5647740"/>
              <a:gd name="connsiteY3" fmla="*/ 4044048 h 4862148"/>
              <a:gd name="connsiteX4" fmla="*/ 2323582 w 5647740"/>
              <a:gd name="connsiteY4" fmla="*/ 4862148 h 4862148"/>
              <a:gd name="connsiteX5" fmla="*/ 0 w 5647740"/>
              <a:gd name="connsiteY5" fmla="*/ 4861431 h 4862148"/>
              <a:gd name="connsiteX6" fmla="*/ 0 w 5647740"/>
              <a:gd name="connsiteY6" fmla="*/ 2093 h 4862148"/>
              <a:gd name="connsiteX0" fmla="*/ 0 w 5661303"/>
              <a:gd name="connsiteY0" fmla="*/ 2093 h 4862148"/>
              <a:gd name="connsiteX1" fmla="*/ 5661303 w 5661303"/>
              <a:gd name="connsiteY1" fmla="*/ 0 h 4862148"/>
              <a:gd name="connsiteX2" fmla="*/ 5647542 w 5661303"/>
              <a:gd name="connsiteY2" fmla="*/ 4050232 h 4862148"/>
              <a:gd name="connsiteX3" fmla="*/ 2326135 w 5661303"/>
              <a:gd name="connsiteY3" fmla="*/ 4044048 h 4862148"/>
              <a:gd name="connsiteX4" fmla="*/ 2323582 w 5661303"/>
              <a:gd name="connsiteY4" fmla="*/ 4862148 h 4862148"/>
              <a:gd name="connsiteX5" fmla="*/ 0 w 5661303"/>
              <a:gd name="connsiteY5" fmla="*/ 4861431 h 4862148"/>
              <a:gd name="connsiteX6" fmla="*/ 0 w 5661303"/>
              <a:gd name="connsiteY6" fmla="*/ 2093 h 4862148"/>
              <a:gd name="connsiteX0" fmla="*/ 0 w 5661303"/>
              <a:gd name="connsiteY0" fmla="*/ 2093 h 4862148"/>
              <a:gd name="connsiteX1" fmla="*/ 5661303 w 5661303"/>
              <a:gd name="connsiteY1" fmla="*/ 0 h 4862148"/>
              <a:gd name="connsiteX2" fmla="*/ 5647542 w 5661303"/>
              <a:gd name="connsiteY2" fmla="*/ 4050232 h 4862148"/>
              <a:gd name="connsiteX3" fmla="*/ 2326135 w 5661303"/>
              <a:gd name="connsiteY3" fmla="*/ 4044048 h 4862148"/>
              <a:gd name="connsiteX4" fmla="*/ 2323582 w 5661303"/>
              <a:gd name="connsiteY4" fmla="*/ 4862148 h 4862148"/>
              <a:gd name="connsiteX5" fmla="*/ 0 w 5661303"/>
              <a:gd name="connsiteY5" fmla="*/ 4861431 h 4862148"/>
              <a:gd name="connsiteX6" fmla="*/ 0 w 5661303"/>
              <a:gd name="connsiteY6" fmla="*/ 2093 h 4862148"/>
              <a:gd name="connsiteX0" fmla="*/ 0 w 5654419"/>
              <a:gd name="connsiteY0" fmla="*/ 2093 h 4862148"/>
              <a:gd name="connsiteX1" fmla="*/ 5654419 w 5654419"/>
              <a:gd name="connsiteY1" fmla="*/ 0 h 4862148"/>
              <a:gd name="connsiteX2" fmla="*/ 5647542 w 5654419"/>
              <a:gd name="connsiteY2" fmla="*/ 4050232 h 4862148"/>
              <a:gd name="connsiteX3" fmla="*/ 2326135 w 5654419"/>
              <a:gd name="connsiteY3" fmla="*/ 4044048 h 4862148"/>
              <a:gd name="connsiteX4" fmla="*/ 2323582 w 5654419"/>
              <a:gd name="connsiteY4" fmla="*/ 4862148 h 4862148"/>
              <a:gd name="connsiteX5" fmla="*/ 0 w 5654419"/>
              <a:gd name="connsiteY5" fmla="*/ 4861431 h 4862148"/>
              <a:gd name="connsiteX6" fmla="*/ 0 w 5654419"/>
              <a:gd name="connsiteY6" fmla="*/ 2093 h 4862148"/>
              <a:gd name="connsiteX0" fmla="*/ 0 w 5647846"/>
              <a:gd name="connsiteY0" fmla="*/ 0 h 4860055"/>
              <a:gd name="connsiteX1" fmla="*/ 5640652 w 5647846"/>
              <a:gd name="connsiteY1" fmla="*/ 7323 h 4860055"/>
              <a:gd name="connsiteX2" fmla="*/ 5647542 w 5647846"/>
              <a:gd name="connsiteY2" fmla="*/ 4048139 h 4860055"/>
              <a:gd name="connsiteX3" fmla="*/ 2326135 w 5647846"/>
              <a:gd name="connsiteY3" fmla="*/ 4041955 h 4860055"/>
              <a:gd name="connsiteX4" fmla="*/ 2323582 w 5647846"/>
              <a:gd name="connsiteY4" fmla="*/ 4860055 h 4860055"/>
              <a:gd name="connsiteX5" fmla="*/ 0 w 5647846"/>
              <a:gd name="connsiteY5" fmla="*/ 4859338 h 4860055"/>
              <a:gd name="connsiteX6" fmla="*/ 0 w 5647846"/>
              <a:gd name="connsiteY6" fmla="*/ 0 h 4860055"/>
              <a:gd name="connsiteX0" fmla="*/ 0 w 5654419"/>
              <a:gd name="connsiteY0" fmla="*/ 11510 h 4871565"/>
              <a:gd name="connsiteX1" fmla="*/ 5654419 w 5654419"/>
              <a:gd name="connsiteY1" fmla="*/ 0 h 4871565"/>
              <a:gd name="connsiteX2" fmla="*/ 5647542 w 5654419"/>
              <a:gd name="connsiteY2" fmla="*/ 4059649 h 4871565"/>
              <a:gd name="connsiteX3" fmla="*/ 2326135 w 5654419"/>
              <a:gd name="connsiteY3" fmla="*/ 4053465 h 4871565"/>
              <a:gd name="connsiteX4" fmla="*/ 2323582 w 5654419"/>
              <a:gd name="connsiteY4" fmla="*/ 4871565 h 4871565"/>
              <a:gd name="connsiteX5" fmla="*/ 0 w 5654419"/>
              <a:gd name="connsiteY5" fmla="*/ 4870848 h 4871565"/>
              <a:gd name="connsiteX6" fmla="*/ 0 w 5654419"/>
              <a:gd name="connsiteY6" fmla="*/ 11510 h 4871565"/>
              <a:gd name="connsiteX0" fmla="*/ 0 w 5654419"/>
              <a:gd name="connsiteY0" fmla="*/ 11510 h 4871565"/>
              <a:gd name="connsiteX1" fmla="*/ 5654419 w 5654419"/>
              <a:gd name="connsiteY1" fmla="*/ 0 h 4871565"/>
              <a:gd name="connsiteX2" fmla="*/ 5633774 w 5654419"/>
              <a:gd name="connsiteY2" fmla="*/ 4050232 h 4871565"/>
              <a:gd name="connsiteX3" fmla="*/ 2326135 w 5654419"/>
              <a:gd name="connsiteY3" fmla="*/ 4053465 h 4871565"/>
              <a:gd name="connsiteX4" fmla="*/ 2323582 w 5654419"/>
              <a:gd name="connsiteY4" fmla="*/ 4871565 h 4871565"/>
              <a:gd name="connsiteX5" fmla="*/ 0 w 5654419"/>
              <a:gd name="connsiteY5" fmla="*/ 4870848 h 4871565"/>
              <a:gd name="connsiteX6" fmla="*/ 0 w 5654419"/>
              <a:gd name="connsiteY6" fmla="*/ 11510 h 4871565"/>
              <a:gd name="connsiteX0" fmla="*/ 0 w 5640651"/>
              <a:gd name="connsiteY0" fmla="*/ 11510 h 4871565"/>
              <a:gd name="connsiteX1" fmla="*/ 5640651 w 5640651"/>
              <a:gd name="connsiteY1" fmla="*/ 0 h 4871565"/>
              <a:gd name="connsiteX2" fmla="*/ 5633774 w 5640651"/>
              <a:gd name="connsiteY2" fmla="*/ 4050232 h 4871565"/>
              <a:gd name="connsiteX3" fmla="*/ 2326135 w 5640651"/>
              <a:gd name="connsiteY3" fmla="*/ 4053465 h 4871565"/>
              <a:gd name="connsiteX4" fmla="*/ 2323582 w 5640651"/>
              <a:gd name="connsiteY4" fmla="*/ 4871565 h 4871565"/>
              <a:gd name="connsiteX5" fmla="*/ 0 w 5640651"/>
              <a:gd name="connsiteY5" fmla="*/ 4870848 h 4871565"/>
              <a:gd name="connsiteX6" fmla="*/ 0 w 5640651"/>
              <a:gd name="connsiteY6" fmla="*/ 11510 h 4871565"/>
              <a:gd name="connsiteX0" fmla="*/ 0 w 5640651"/>
              <a:gd name="connsiteY0" fmla="*/ 11510 h 4871565"/>
              <a:gd name="connsiteX1" fmla="*/ 5640651 w 5640651"/>
              <a:gd name="connsiteY1" fmla="*/ 0 h 4871565"/>
              <a:gd name="connsiteX2" fmla="*/ 5626890 w 5640651"/>
              <a:gd name="connsiteY2" fmla="*/ 4031398 h 4871565"/>
              <a:gd name="connsiteX3" fmla="*/ 2326135 w 5640651"/>
              <a:gd name="connsiteY3" fmla="*/ 4053465 h 4871565"/>
              <a:gd name="connsiteX4" fmla="*/ 2323582 w 5640651"/>
              <a:gd name="connsiteY4" fmla="*/ 4871565 h 4871565"/>
              <a:gd name="connsiteX5" fmla="*/ 0 w 5640651"/>
              <a:gd name="connsiteY5" fmla="*/ 4870848 h 4871565"/>
              <a:gd name="connsiteX6" fmla="*/ 0 w 5640651"/>
              <a:gd name="connsiteY6" fmla="*/ 11510 h 4871565"/>
              <a:gd name="connsiteX0" fmla="*/ 0 w 5633768"/>
              <a:gd name="connsiteY0" fmla="*/ 11510 h 4871565"/>
              <a:gd name="connsiteX1" fmla="*/ 5633768 w 5633768"/>
              <a:gd name="connsiteY1" fmla="*/ 0 h 4871565"/>
              <a:gd name="connsiteX2" fmla="*/ 5626890 w 5633768"/>
              <a:gd name="connsiteY2" fmla="*/ 4031398 h 4871565"/>
              <a:gd name="connsiteX3" fmla="*/ 2326135 w 5633768"/>
              <a:gd name="connsiteY3" fmla="*/ 4053465 h 4871565"/>
              <a:gd name="connsiteX4" fmla="*/ 2323582 w 5633768"/>
              <a:gd name="connsiteY4" fmla="*/ 4871565 h 4871565"/>
              <a:gd name="connsiteX5" fmla="*/ 0 w 5633768"/>
              <a:gd name="connsiteY5" fmla="*/ 4870848 h 4871565"/>
              <a:gd name="connsiteX6" fmla="*/ 0 w 5633768"/>
              <a:gd name="connsiteY6" fmla="*/ 11510 h 4871565"/>
              <a:gd name="connsiteX0" fmla="*/ 0 w 5627194"/>
              <a:gd name="connsiteY0" fmla="*/ 11510 h 4871565"/>
              <a:gd name="connsiteX1" fmla="*/ 5620001 w 5627194"/>
              <a:gd name="connsiteY1" fmla="*/ 0 h 4871565"/>
              <a:gd name="connsiteX2" fmla="*/ 5626890 w 5627194"/>
              <a:gd name="connsiteY2" fmla="*/ 4031398 h 4871565"/>
              <a:gd name="connsiteX3" fmla="*/ 2326135 w 5627194"/>
              <a:gd name="connsiteY3" fmla="*/ 4053465 h 4871565"/>
              <a:gd name="connsiteX4" fmla="*/ 2323582 w 5627194"/>
              <a:gd name="connsiteY4" fmla="*/ 4871565 h 4871565"/>
              <a:gd name="connsiteX5" fmla="*/ 0 w 5627194"/>
              <a:gd name="connsiteY5" fmla="*/ 4870848 h 4871565"/>
              <a:gd name="connsiteX6" fmla="*/ 0 w 5627194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06240 w 5620001"/>
              <a:gd name="connsiteY2" fmla="*/ 4031398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13124 w 5620001"/>
              <a:gd name="connsiteY2" fmla="*/ 4050232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06240 w 5620001"/>
              <a:gd name="connsiteY2" fmla="*/ 4050232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7194"/>
              <a:gd name="connsiteY0" fmla="*/ 11510 h 4871565"/>
              <a:gd name="connsiteX1" fmla="*/ 5620001 w 5627194"/>
              <a:gd name="connsiteY1" fmla="*/ 0 h 4871565"/>
              <a:gd name="connsiteX2" fmla="*/ 5626890 w 5627194"/>
              <a:gd name="connsiteY2" fmla="*/ 4050232 h 4871565"/>
              <a:gd name="connsiteX3" fmla="*/ 2326135 w 5627194"/>
              <a:gd name="connsiteY3" fmla="*/ 4053465 h 4871565"/>
              <a:gd name="connsiteX4" fmla="*/ 2323582 w 5627194"/>
              <a:gd name="connsiteY4" fmla="*/ 4871565 h 4871565"/>
              <a:gd name="connsiteX5" fmla="*/ 0 w 5627194"/>
              <a:gd name="connsiteY5" fmla="*/ 4870848 h 4871565"/>
              <a:gd name="connsiteX6" fmla="*/ 0 w 5627194"/>
              <a:gd name="connsiteY6" fmla="*/ 11510 h 4871565"/>
              <a:gd name="connsiteX0" fmla="*/ 0 w 5633770"/>
              <a:gd name="connsiteY0" fmla="*/ 11510 h 4871565"/>
              <a:gd name="connsiteX1" fmla="*/ 5633770 w 5633770"/>
              <a:gd name="connsiteY1" fmla="*/ 0 h 4871565"/>
              <a:gd name="connsiteX2" fmla="*/ 5626890 w 5633770"/>
              <a:gd name="connsiteY2" fmla="*/ 4050232 h 4871565"/>
              <a:gd name="connsiteX3" fmla="*/ 2326135 w 5633770"/>
              <a:gd name="connsiteY3" fmla="*/ 4053465 h 4871565"/>
              <a:gd name="connsiteX4" fmla="*/ 2323582 w 5633770"/>
              <a:gd name="connsiteY4" fmla="*/ 4871565 h 4871565"/>
              <a:gd name="connsiteX5" fmla="*/ 0 w 5633770"/>
              <a:gd name="connsiteY5" fmla="*/ 4870848 h 4871565"/>
              <a:gd name="connsiteX6" fmla="*/ 0 w 5633770"/>
              <a:gd name="connsiteY6" fmla="*/ 11510 h 4871565"/>
              <a:gd name="connsiteX0" fmla="*/ 0 w 5633770"/>
              <a:gd name="connsiteY0" fmla="*/ 11510 h 4871565"/>
              <a:gd name="connsiteX1" fmla="*/ 5633770 w 5633770"/>
              <a:gd name="connsiteY1" fmla="*/ 0 h 4871565"/>
              <a:gd name="connsiteX2" fmla="*/ 5626890 w 5633770"/>
              <a:gd name="connsiteY2" fmla="*/ 4050232 h 4871565"/>
              <a:gd name="connsiteX3" fmla="*/ 2326135 w 5633770"/>
              <a:gd name="connsiteY3" fmla="*/ 4053465 h 4871565"/>
              <a:gd name="connsiteX4" fmla="*/ 2323582 w 5633770"/>
              <a:gd name="connsiteY4" fmla="*/ 4871565 h 4871565"/>
              <a:gd name="connsiteX5" fmla="*/ 0 w 5633770"/>
              <a:gd name="connsiteY5" fmla="*/ 4870848 h 4871565"/>
              <a:gd name="connsiteX6" fmla="*/ 0 w 5633770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26890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26890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35048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62325"/>
              <a:gd name="connsiteY0" fmla="*/ 11510 h 4871565"/>
              <a:gd name="connsiteX1" fmla="*/ 5662325 w 5662325"/>
              <a:gd name="connsiteY1" fmla="*/ 0 h 4871565"/>
              <a:gd name="connsiteX2" fmla="*/ 5635048 w 5662325"/>
              <a:gd name="connsiteY2" fmla="*/ 4050232 h 4871565"/>
              <a:gd name="connsiteX3" fmla="*/ 2326135 w 5662325"/>
              <a:gd name="connsiteY3" fmla="*/ 4053465 h 4871565"/>
              <a:gd name="connsiteX4" fmla="*/ 2323582 w 5662325"/>
              <a:gd name="connsiteY4" fmla="*/ 4871565 h 4871565"/>
              <a:gd name="connsiteX5" fmla="*/ 0 w 5662325"/>
              <a:gd name="connsiteY5" fmla="*/ 4870848 h 4871565"/>
              <a:gd name="connsiteX6" fmla="*/ 0 w 5662325"/>
              <a:gd name="connsiteY6" fmla="*/ 11510 h 4871565"/>
              <a:gd name="connsiteX0" fmla="*/ 0 w 5637850"/>
              <a:gd name="connsiteY0" fmla="*/ 351 h 4860406"/>
              <a:gd name="connsiteX1" fmla="*/ 5637850 w 5637850"/>
              <a:gd name="connsiteY1" fmla="*/ 0 h 4860406"/>
              <a:gd name="connsiteX2" fmla="*/ 5635048 w 5637850"/>
              <a:gd name="connsiteY2" fmla="*/ 4039073 h 4860406"/>
              <a:gd name="connsiteX3" fmla="*/ 2326135 w 5637850"/>
              <a:gd name="connsiteY3" fmla="*/ 4042306 h 4860406"/>
              <a:gd name="connsiteX4" fmla="*/ 2323582 w 5637850"/>
              <a:gd name="connsiteY4" fmla="*/ 4860406 h 4860406"/>
              <a:gd name="connsiteX5" fmla="*/ 0 w 5637850"/>
              <a:gd name="connsiteY5" fmla="*/ 4859689 h 4860406"/>
              <a:gd name="connsiteX6" fmla="*/ 0 w 5637850"/>
              <a:gd name="connsiteY6" fmla="*/ 351 h 486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7850" h="4860406">
                <a:moveTo>
                  <a:pt x="0" y="351"/>
                </a:moveTo>
                <a:lnTo>
                  <a:pt x="5637850" y="0"/>
                </a:lnTo>
                <a:cubicBezTo>
                  <a:pt x="5635556" y="1416545"/>
                  <a:pt x="5637342" y="2622528"/>
                  <a:pt x="5635048" y="4039073"/>
                </a:cubicBezTo>
                <a:lnTo>
                  <a:pt x="2326135" y="4042306"/>
                </a:lnTo>
                <a:cubicBezTo>
                  <a:pt x="2323841" y="4291688"/>
                  <a:pt x="2325876" y="4611024"/>
                  <a:pt x="2323582" y="4860406"/>
                </a:cubicBezTo>
                <a:lnTo>
                  <a:pt x="0" y="4859689"/>
                </a:lnTo>
                <a:lnTo>
                  <a:pt x="0" y="3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649" y="367239"/>
            <a:ext cx="1539287" cy="24951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27.08.2025</a:t>
            </a:fld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411760" y="3062122"/>
            <a:ext cx="5976664" cy="127219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0934" y="3790039"/>
            <a:ext cx="5245249" cy="441262"/>
          </a:xfrm>
        </p:spPr>
        <p:txBody>
          <a:bodyPr anchor="t" anchorCtr="0">
            <a:normAutofit/>
          </a:bodyPr>
          <a:lstStyle>
            <a:lvl1pPr algn="l">
              <a:lnSpc>
                <a:spcPts val="2381"/>
              </a:lnSpc>
              <a:defRPr sz="1905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0077315-1D70-4F03-A08B-B97A5ED5F4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062122"/>
            <a:ext cx="3444545" cy="63481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B43EB3F-27A5-46AD-AB62-9088DE353C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1" y="4448954"/>
            <a:ext cx="7386943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64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416677" y="3062122"/>
            <a:ext cx="6154381" cy="1469358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943" y="0"/>
            <a:ext cx="5850420" cy="3306227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45924 w 6835775"/>
              <a:gd name="connsiteY3" fmla="*/ 4519230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40726"/>
              <a:gd name="connsiteY0" fmla="*/ 0 h 4859338"/>
              <a:gd name="connsiteX1" fmla="*/ 6835775 w 6840726"/>
              <a:gd name="connsiteY1" fmla="*/ 0 h 4859338"/>
              <a:gd name="connsiteX2" fmla="*/ 6840726 w 6840726"/>
              <a:gd name="connsiteY2" fmla="*/ 4513008 h 4859338"/>
              <a:gd name="connsiteX3" fmla="*/ 2145924 w 6840726"/>
              <a:gd name="connsiteY3" fmla="*/ 4519230 h 4859338"/>
              <a:gd name="connsiteX4" fmla="*/ 2155824 w 6840726"/>
              <a:gd name="connsiteY4" fmla="*/ 4859338 h 4859338"/>
              <a:gd name="connsiteX5" fmla="*/ 0 w 6840726"/>
              <a:gd name="connsiteY5" fmla="*/ 4859338 h 4859338"/>
              <a:gd name="connsiteX6" fmla="*/ 0 w 6840726"/>
              <a:gd name="connsiteY6" fmla="*/ 0 h 4859338"/>
              <a:gd name="connsiteX0" fmla="*/ 0 w 6840726"/>
              <a:gd name="connsiteY0" fmla="*/ 0 h 4859338"/>
              <a:gd name="connsiteX1" fmla="*/ 6835775 w 6840726"/>
              <a:gd name="connsiteY1" fmla="*/ 0 h 4859338"/>
              <a:gd name="connsiteX2" fmla="*/ 6840726 w 6840726"/>
              <a:gd name="connsiteY2" fmla="*/ 4513008 h 4859338"/>
              <a:gd name="connsiteX3" fmla="*/ 2155825 w 6840726"/>
              <a:gd name="connsiteY3" fmla="*/ 4519230 h 4859338"/>
              <a:gd name="connsiteX4" fmla="*/ 2155824 w 6840726"/>
              <a:gd name="connsiteY4" fmla="*/ 4859338 h 4859338"/>
              <a:gd name="connsiteX5" fmla="*/ 0 w 6840726"/>
              <a:gd name="connsiteY5" fmla="*/ 4859338 h 4859338"/>
              <a:gd name="connsiteX6" fmla="*/ 0 w 6840726"/>
              <a:gd name="connsiteY6" fmla="*/ 0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40726" h="4859338">
                <a:moveTo>
                  <a:pt x="0" y="0"/>
                </a:moveTo>
                <a:lnTo>
                  <a:pt x="6835775" y="0"/>
                </a:lnTo>
                <a:cubicBezTo>
                  <a:pt x="6837425" y="1504336"/>
                  <a:pt x="6839076" y="3008672"/>
                  <a:pt x="6840726" y="4513008"/>
                </a:cubicBezTo>
                <a:lnTo>
                  <a:pt x="2155825" y="4519230"/>
                </a:lnTo>
                <a:cubicBezTo>
                  <a:pt x="2155825" y="4632599"/>
                  <a:pt x="2155824" y="4745969"/>
                  <a:pt x="2155824" y="4859338"/>
                </a:cubicBezTo>
                <a:lnTo>
                  <a:pt x="0" y="485933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339901" y="3062122"/>
            <a:ext cx="3079227" cy="244527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416678" y="3062122"/>
            <a:ext cx="923225" cy="244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4871" y="3535097"/>
            <a:ext cx="5542066" cy="898396"/>
          </a:xfrm>
        </p:spPr>
        <p:txBody>
          <a:bodyPr anchor="t" anchorCtr="0">
            <a:normAutofit/>
          </a:bodyPr>
          <a:lstStyle>
            <a:lvl1pPr algn="l">
              <a:lnSpc>
                <a:spcPts val="2381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389" y="1347054"/>
            <a:ext cx="3540668" cy="31842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42" y="1346902"/>
            <a:ext cx="3540668" cy="31843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12237"/>
            <a:ext cx="3694610" cy="73481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9" y="1347054"/>
            <a:ext cx="3694937" cy="318421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12425"/>
            <a:ext cx="4264485" cy="391883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 dirty="0"/>
              <a:t>Kliknij ikonę, aby dodać</a:t>
            </a:r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7064" y="612237"/>
            <a:ext cx="7389546" cy="73481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390" y="1347054"/>
            <a:ext cx="7389547" cy="31842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877359" y="0"/>
            <a:ext cx="924287" cy="12205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1801646" y="0"/>
            <a:ext cx="6464963" cy="122053"/>
          </a:xfrm>
          <a:prstGeom prst="rect">
            <a:avLst/>
          </a:prstGeom>
          <a:solidFill>
            <a:srgbClr val="00A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353" y="4776201"/>
            <a:ext cx="923653" cy="12247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68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43" r:id="rId2"/>
    <p:sldLayoutId id="2147483725" r:id="rId3"/>
    <p:sldLayoutId id="2147483720" r:id="rId4"/>
    <p:sldLayoutId id="2147483721" r:id="rId5"/>
    <p:sldLayoutId id="2147483710" r:id="rId6"/>
    <p:sldLayoutId id="2147483712" r:id="rId7"/>
    <p:sldLayoutId id="2147483726" r:id="rId8"/>
    <p:sldLayoutId id="2147483740" r:id="rId9"/>
    <p:sldLayoutId id="2147483723" r:id="rId10"/>
    <p:sldLayoutId id="2147483728" r:id="rId11"/>
    <p:sldLayoutId id="2147483741" r:id="rId12"/>
  </p:sldLayoutIdLst>
  <p:hf hdr="0" ftr="0"/>
  <p:txStyles>
    <p:titleStyle>
      <a:lvl1pPr algn="l" defTabSz="685804" rtl="0" eaLnBrk="1" latinLnBrk="0" hangingPunct="1">
        <a:lnSpc>
          <a:spcPts val="2449"/>
        </a:lnSpc>
        <a:spcBef>
          <a:spcPct val="0"/>
        </a:spcBef>
        <a:buNone/>
        <a:defRPr sz="1905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171451" indent="-171451" algn="l" defTabSz="685804" rtl="0" eaLnBrk="1" latinLnBrk="0" hangingPunct="1">
        <a:lnSpc>
          <a:spcPts val="1633"/>
        </a:lnSpc>
        <a:spcBef>
          <a:spcPts val="750"/>
        </a:spcBef>
        <a:buClr>
          <a:schemeClr val="accent1"/>
        </a:buClr>
        <a:buFontTx/>
        <a:buBlip>
          <a:blip r:embed="rId14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514353" indent="-171451" algn="l" defTabSz="685804" rtl="0" eaLnBrk="1" latinLnBrk="0" hangingPunct="1">
        <a:lnSpc>
          <a:spcPts val="1633"/>
        </a:lnSpc>
        <a:spcBef>
          <a:spcPts val="375"/>
        </a:spcBef>
        <a:buFontTx/>
        <a:buBlip>
          <a:blip r:embed="rId15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857256" indent="-171451" algn="l" defTabSz="685804" rtl="0" eaLnBrk="1" latinLnBrk="0" hangingPunct="1">
        <a:lnSpc>
          <a:spcPts val="1633"/>
        </a:lnSpc>
        <a:spcBef>
          <a:spcPts val="375"/>
        </a:spcBef>
        <a:buFontTx/>
        <a:buBlip>
          <a:blip r:embed="rId16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200158" indent="-171451" algn="l" defTabSz="685804" rtl="0" eaLnBrk="1" latinLnBrk="0" hangingPunct="1">
        <a:lnSpc>
          <a:spcPts val="1633"/>
        </a:lnSpc>
        <a:spcBef>
          <a:spcPts val="375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1543060" indent="-171451" algn="l" defTabSz="685804" rtl="0" eaLnBrk="1" latinLnBrk="0" hangingPunct="1">
        <a:lnSpc>
          <a:spcPts val="1633"/>
        </a:lnSpc>
        <a:spcBef>
          <a:spcPts val="375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1885963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65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67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69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3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4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7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9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1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13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16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18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5">
          <p15:clr>
            <a:srgbClr val="F26B43"/>
          </p15:clr>
        </p15:guide>
        <p15:guide id="2" pos="358">
          <p15:clr>
            <a:srgbClr val="F26B43"/>
          </p15:clr>
        </p15:guide>
        <p15:guide id="3" pos="552">
          <p15:clr>
            <a:srgbClr val="F26B43"/>
          </p15:clr>
        </p15:guide>
        <p15:guide id="4" pos="747">
          <p15:clr>
            <a:srgbClr val="F26B43"/>
          </p15:clr>
        </p15:guide>
        <p15:guide id="5" pos="941">
          <p15:clr>
            <a:srgbClr val="F26B43"/>
          </p15:clr>
        </p15:guide>
        <p15:guide id="6" pos="1135">
          <p15:clr>
            <a:srgbClr val="F26B43"/>
          </p15:clr>
        </p15:guide>
        <p15:guide id="7" pos="1328">
          <p15:clr>
            <a:srgbClr val="F26B43"/>
          </p15:clr>
        </p15:guide>
        <p15:guide id="8" pos="1522">
          <p15:clr>
            <a:srgbClr val="F26B43"/>
          </p15:clr>
        </p15:guide>
        <p15:guide id="9" pos="1716">
          <p15:clr>
            <a:srgbClr val="F26B43"/>
          </p15:clr>
        </p15:guide>
        <p15:guide id="10" pos="1911">
          <p15:clr>
            <a:srgbClr val="F26B43"/>
          </p15:clr>
        </p15:guide>
        <p15:guide id="11" pos="2104">
          <p15:clr>
            <a:srgbClr val="F26B43"/>
          </p15:clr>
        </p15:guide>
        <p15:guide id="12" pos="2298">
          <p15:clr>
            <a:srgbClr val="F26B43"/>
          </p15:clr>
        </p15:guide>
        <p15:guide id="13" pos="2492">
          <p15:clr>
            <a:srgbClr val="F26B43"/>
          </p15:clr>
        </p15:guide>
        <p15:guide id="14" pos="2686">
          <p15:clr>
            <a:srgbClr val="F26B43"/>
          </p15:clr>
        </p15:guide>
        <p15:guide id="15" pos="2880">
          <p15:clr>
            <a:srgbClr val="F26B43"/>
          </p15:clr>
        </p15:guide>
        <p15:guide id="16" pos="3074">
          <p15:clr>
            <a:srgbClr val="F26B43"/>
          </p15:clr>
        </p15:guide>
        <p15:guide id="17" pos="3268">
          <p15:clr>
            <a:srgbClr val="F26B43"/>
          </p15:clr>
        </p15:guide>
        <p15:guide id="18" pos="3462">
          <p15:clr>
            <a:srgbClr val="F26B43"/>
          </p15:clr>
        </p15:guide>
        <p15:guide id="19" pos="3656">
          <p15:clr>
            <a:srgbClr val="F26B43"/>
          </p15:clr>
        </p15:guide>
        <p15:guide id="20" pos="3849">
          <p15:clr>
            <a:srgbClr val="F26B43"/>
          </p15:clr>
        </p15:guide>
        <p15:guide id="21" pos="4044">
          <p15:clr>
            <a:srgbClr val="F26B43"/>
          </p15:clr>
        </p15:guide>
        <p15:guide id="22" pos="4238">
          <p15:clr>
            <a:srgbClr val="F26B43"/>
          </p15:clr>
        </p15:guide>
        <p15:guide id="23" pos="4432">
          <p15:clr>
            <a:srgbClr val="F26B43"/>
          </p15:clr>
        </p15:guide>
        <p15:guide id="24" pos="4625">
          <p15:clr>
            <a:srgbClr val="F26B43"/>
          </p15:clr>
        </p15:guide>
        <p15:guide id="25" pos="4819">
          <p15:clr>
            <a:srgbClr val="F26B43"/>
          </p15:clr>
        </p15:guide>
        <p15:guide id="26" pos="5013">
          <p15:clr>
            <a:srgbClr val="F26B43"/>
          </p15:clr>
        </p15:guide>
        <p15:guide id="27" pos="5208">
          <p15:clr>
            <a:srgbClr val="F26B43"/>
          </p15:clr>
        </p15:guide>
        <p15:guide id="28" pos="5402">
          <p15:clr>
            <a:srgbClr val="F26B43"/>
          </p15:clr>
        </p15:guide>
        <p15:guide id="29" pos="5595">
          <p15:clr>
            <a:srgbClr val="F26B43"/>
          </p15:clr>
        </p15:guide>
        <p15:guide id="30" orient="horz" pos="77">
          <p15:clr>
            <a:srgbClr val="F26B43"/>
          </p15:clr>
        </p15:guide>
        <p15:guide id="31" orient="horz" pos="231">
          <p15:clr>
            <a:srgbClr val="F26B43"/>
          </p15:clr>
        </p15:guide>
        <p15:guide id="32" orient="horz" pos="386">
          <p15:clr>
            <a:srgbClr val="F26B43"/>
          </p15:clr>
        </p15:guide>
        <p15:guide id="33" orient="horz" pos="540">
          <p15:clr>
            <a:srgbClr val="F26B43"/>
          </p15:clr>
        </p15:guide>
        <p15:guide id="34" orient="horz" pos="694">
          <p15:clr>
            <a:srgbClr val="F26B43"/>
          </p15:clr>
        </p15:guide>
        <p15:guide id="35" orient="horz" pos="848">
          <p15:clr>
            <a:srgbClr val="F26B43"/>
          </p15:clr>
        </p15:guide>
        <p15:guide id="36" orient="horz" pos="1003">
          <p15:clr>
            <a:srgbClr val="F26B43"/>
          </p15:clr>
        </p15:guide>
        <p15:guide id="37" orient="horz" pos="1157">
          <p15:clr>
            <a:srgbClr val="F26B43"/>
          </p15:clr>
        </p15:guide>
        <p15:guide id="38" orient="horz" pos="1311">
          <p15:clr>
            <a:srgbClr val="F26B43"/>
          </p15:clr>
        </p15:guide>
        <p15:guide id="39" orient="horz" pos="1466">
          <p15:clr>
            <a:srgbClr val="F26B43"/>
          </p15:clr>
        </p15:guide>
        <p15:guide id="40" orient="horz" pos="1620">
          <p15:clr>
            <a:srgbClr val="F26B43"/>
          </p15:clr>
        </p15:guide>
        <p15:guide id="41" orient="horz" pos="1774">
          <p15:clr>
            <a:srgbClr val="F26B43"/>
          </p15:clr>
        </p15:guide>
        <p15:guide id="42" orient="horz" pos="1929">
          <p15:clr>
            <a:srgbClr val="F26B43"/>
          </p15:clr>
        </p15:guide>
        <p15:guide id="43" orient="horz" pos="2083">
          <p15:clr>
            <a:srgbClr val="F26B43"/>
          </p15:clr>
        </p15:guide>
        <p15:guide id="44" orient="horz" pos="2237">
          <p15:clr>
            <a:srgbClr val="F26B43"/>
          </p15:clr>
        </p15:guide>
        <p15:guide id="45" orient="horz" pos="2392">
          <p15:clr>
            <a:srgbClr val="F26B43"/>
          </p15:clr>
        </p15:guide>
        <p15:guide id="46" orient="horz" pos="2546">
          <p15:clr>
            <a:srgbClr val="F26B43"/>
          </p15:clr>
        </p15:guide>
        <p15:guide id="47" orient="horz" pos="2700">
          <p15:clr>
            <a:srgbClr val="F26B43"/>
          </p15:clr>
        </p15:guide>
        <p15:guide id="48" orient="horz" pos="2854">
          <p15:clr>
            <a:srgbClr val="F26B43"/>
          </p15:clr>
        </p15:guide>
        <p15:guide id="49" orient="horz" pos="3009">
          <p15:clr>
            <a:srgbClr val="F26B43"/>
          </p15:clr>
        </p15:guide>
        <p15:guide id="50" orient="horz" pos="31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7064" y="612237"/>
            <a:ext cx="7389546" cy="73481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390" y="1347054"/>
            <a:ext cx="7389547" cy="31842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877359" y="0"/>
            <a:ext cx="924287" cy="12205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1801646" y="0"/>
            <a:ext cx="6464963" cy="122053"/>
          </a:xfrm>
          <a:prstGeom prst="rect">
            <a:avLst/>
          </a:prstGeom>
          <a:solidFill>
            <a:srgbClr val="00A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353" y="4776201"/>
            <a:ext cx="923653" cy="12247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68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rgbClr val="008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</p:spTree>
    <p:extLst>
      <p:ext uri="{BB962C8B-B14F-4D97-AF65-F5344CB8AC3E}">
        <p14:creationId xmlns:p14="http://schemas.microsoft.com/office/powerpoint/2010/main" val="108459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hdr="0" ftr="0"/>
  <p:txStyles>
    <p:titleStyle>
      <a:lvl1pPr algn="l" defTabSz="685804" rtl="0" eaLnBrk="1" latinLnBrk="0" hangingPunct="1">
        <a:lnSpc>
          <a:spcPts val="2449"/>
        </a:lnSpc>
        <a:spcBef>
          <a:spcPct val="0"/>
        </a:spcBef>
        <a:buNone/>
        <a:defRPr sz="1905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171451" indent="-171451" algn="l" defTabSz="685804" rtl="0" eaLnBrk="1" latinLnBrk="0" hangingPunct="1">
        <a:lnSpc>
          <a:spcPts val="1633"/>
        </a:lnSpc>
        <a:spcBef>
          <a:spcPts val="750"/>
        </a:spcBef>
        <a:buClr>
          <a:schemeClr val="accent1"/>
        </a:buClr>
        <a:buFontTx/>
        <a:buBlip>
          <a:blip r:embed="rId14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514353" indent="-171451" algn="l" defTabSz="685804" rtl="0" eaLnBrk="1" latinLnBrk="0" hangingPunct="1">
        <a:lnSpc>
          <a:spcPts val="1633"/>
        </a:lnSpc>
        <a:spcBef>
          <a:spcPts val="375"/>
        </a:spcBef>
        <a:buFontTx/>
        <a:buBlip>
          <a:blip r:embed="rId15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857256" indent="-171451" algn="l" defTabSz="685804" rtl="0" eaLnBrk="1" latinLnBrk="0" hangingPunct="1">
        <a:lnSpc>
          <a:spcPts val="1633"/>
        </a:lnSpc>
        <a:spcBef>
          <a:spcPts val="375"/>
        </a:spcBef>
        <a:buFontTx/>
        <a:buBlip>
          <a:blip r:embed="rId16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200158" indent="-171451" algn="l" defTabSz="685804" rtl="0" eaLnBrk="1" latinLnBrk="0" hangingPunct="1">
        <a:lnSpc>
          <a:spcPts val="1633"/>
        </a:lnSpc>
        <a:spcBef>
          <a:spcPts val="375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1543060" indent="-171451" algn="l" defTabSz="685804" rtl="0" eaLnBrk="1" latinLnBrk="0" hangingPunct="1">
        <a:lnSpc>
          <a:spcPts val="1633"/>
        </a:lnSpc>
        <a:spcBef>
          <a:spcPts val="375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1885963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65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67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69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3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4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7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9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1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13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16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18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5">
          <p15:clr>
            <a:srgbClr val="F26B43"/>
          </p15:clr>
        </p15:guide>
        <p15:guide id="2" pos="358">
          <p15:clr>
            <a:srgbClr val="F26B43"/>
          </p15:clr>
        </p15:guide>
        <p15:guide id="3" pos="552">
          <p15:clr>
            <a:srgbClr val="F26B43"/>
          </p15:clr>
        </p15:guide>
        <p15:guide id="4" pos="747">
          <p15:clr>
            <a:srgbClr val="F26B43"/>
          </p15:clr>
        </p15:guide>
        <p15:guide id="5" pos="941">
          <p15:clr>
            <a:srgbClr val="F26B43"/>
          </p15:clr>
        </p15:guide>
        <p15:guide id="6" pos="1135">
          <p15:clr>
            <a:srgbClr val="F26B43"/>
          </p15:clr>
        </p15:guide>
        <p15:guide id="7" pos="1328">
          <p15:clr>
            <a:srgbClr val="F26B43"/>
          </p15:clr>
        </p15:guide>
        <p15:guide id="8" pos="1522">
          <p15:clr>
            <a:srgbClr val="F26B43"/>
          </p15:clr>
        </p15:guide>
        <p15:guide id="9" pos="1716">
          <p15:clr>
            <a:srgbClr val="F26B43"/>
          </p15:clr>
        </p15:guide>
        <p15:guide id="10" pos="1911">
          <p15:clr>
            <a:srgbClr val="F26B43"/>
          </p15:clr>
        </p15:guide>
        <p15:guide id="11" pos="2104">
          <p15:clr>
            <a:srgbClr val="F26B43"/>
          </p15:clr>
        </p15:guide>
        <p15:guide id="12" pos="2298">
          <p15:clr>
            <a:srgbClr val="F26B43"/>
          </p15:clr>
        </p15:guide>
        <p15:guide id="13" pos="2492">
          <p15:clr>
            <a:srgbClr val="F26B43"/>
          </p15:clr>
        </p15:guide>
        <p15:guide id="14" pos="2686">
          <p15:clr>
            <a:srgbClr val="F26B43"/>
          </p15:clr>
        </p15:guide>
        <p15:guide id="15" pos="2880">
          <p15:clr>
            <a:srgbClr val="F26B43"/>
          </p15:clr>
        </p15:guide>
        <p15:guide id="16" pos="3074">
          <p15:clr>
            <a:srgbClr val="F26B43"/>
          </p15:clr>
        </p15:guide>
        <p15:guide id="17" pos="3268">
          <p15:clr>
            <a:srgbClr val="F26B43"/>
          </p15:clr>
        </p15:guide>
        <p15:guide id="18" pos="3462">
          <p15:clr>
            <a:srgbClr val="F26B43"/>
          </p15:clr>
        </p15:guide>
        <p15:guide id="19" pos="3656">
          <p15:clr>
            <a:srgbClr val="F26B43"/>
          </p15:clr>
        </p15:guide>
        <p15:guide id="20" pos="3849">
          <p15:clr>
            <a:srgbClr val="F26B43"/>
          </p15:clr>
        </p15:guide>
        <p15:guide id="21" pos="4044">
          <p15:clr>
            <a:srgbClr val="F26B43"/>
          </p15:clr>
        </p15:guide>
        <p15:guide id="22" pos="4238">
          <p15:clr>
            <a:srgbClr val="F26B43"/>
          </p15:clr>
        </p15:guide>
        <p15:guide id="23" pos="4432">
          <p15:clr>
            <a:srgbClr val="F26B43"/>
          </p15:clr>
        </p15:guide>
        <p15:guide id="24" pos="4625">
          <p15:clr>
            <a:srgbClr val="F26B43"/>
          </p15:clr>
        </p15:guide>
        <p15:guide id="25" pos="4819">
          <p15:clr>
            <a:srgbClr val="F26B43"/>
          </p15:clr>
        </p15:guide>
        <p15:guide id="26" pos="5013">
          <p15:clr>
            <a:srgbClr val="F26B43"/>
          </p15:clr>
        </p15:guide>
        <p15:guide id="27" pos="5208">
          <p15:clr>
            <a:srgbClr val="F26B43"/>
          </p15:clr>
        </p15:guide>
        <p15:guide id="28" pos="5402">
          <p15:clr>
            <a:srgbClr val="F26B43"/>
          </p15:clr>
        </p15:guide>
        <p15:guide id="29" pos="5595">
          <p15:clr>
            <a:srgbClr val="F26B43"/>
          </p15:clr>
        </p15:guide>
        <p15:guide id="30" orient="horz" pos="77">
          <p15:clr>
            <a:srgbClr val="F26B43"/>
          </p15:clr>
        </p15:guide>
        <p15:guide id="31" orient="horz" pos="231">
          <p15:clr>
            <a:srgbClr val="F26B43"/>
          </p15:clr>
        </p15:guide>
        <p15:guide id="32" orient="horz" pos="386">
          <p15:clr>
            <a:srgbClr val="F26B43"/>
          </p15:clr>
        </p15:guide>
        <p15:guide id="33" orient="horz" pos="540">
          <p15:clr>
            <a:srgbClr val="F26B43"/>
          </p15:clr>
        </p15:guide>
        <p15:guide id="34" orient="horz" pos="694">
          <p15:clr>
            <a:srgbClr val="F26B43"/>
          </p15:clr>
        </p15:guide>
        <p15:guide id="35" orient="horz" pos="848">
          <p15:clr>
            <a:srgbClr val="F26B43"/>
          </p15:clr>
        </p15:guide>
        <p15:guide id="36" orient="horz" pos="1003">
          <p15:clr>
            <a:srgbClr val="F26B43"/>
          </p15:clr>
        </p15:guide>
        <p15:guide id="37" orient="horz" pos="1157">
          <p15:clr>
            <a:srgbClr val="F26B43"/>
          </p15:clr>
        </p15:guide>
        <p15:guide id="38" orient="horz" pos="1311">
          <p15:clr>
            <a:srgbClr val="F26B43"/>
          </p15:clr>
        </p15:guide>
        <p15:guide id="39" orient="horz" pos="1466">
          <p15:clr>
            <a:srgbClr val="F26B43"/>
          </p15:clr>
        </p15:guide>
        <p15:guide id="40" orient="horz" pos="1620">
          <p15:clr>
            <a:srgbClr val="F26B43"/>
          </p15:clr>
        </p15:guide>
        <p15:guide id="41" orient="horz" pos="1774">
          <p15:clr>
            <a:srgbClr val="F26B43"/>
          </p15:clr>
        </p15:guide>
        <p15:guide id="42" orient="horz" pos="1929">
          <p15:clr>
            <a:srgbClr val="F26B43"/>
          </p15:clr>
        </p15:guide>
        <p15:guide id="43" orient="horz" pos="2083">
          <p15:clr>
            <a:srgbClr val="F26B43"/>
          </p15:clr>
        </p15:guide>
        <p15:guide id="44" orient="horz" pos="2237">
          <p15:clr>
            <a:srgbClr val="F26B43"/>
          </p15:clr>
        </p15:guide>
        <p15:guide id="45" orient="horz" pos="2392">
          <p15:clr>
            <a:srgbClr val="F26B43"/>
          </p15:clr>
        </p15:guide>
        <p15:guide id="46" orient="horz" pos="2546">
          <p15:clr>
            <a:srgbClr val="F26B43"/>
          </p15:clr>
        </p15:guide>
        <p15:guide id="47" orient="horz" pos="2700">
          <p15:clr>
            <a:srgbClr val="F26B43"/>
          </p15:clr>
        </p15:guide>
        <p15:guide id="48" orient="horz" pos="2854">
          <p15:clr>
            <a:srgbClr val="F26B43"/>
          </p15:clr>
        </p15:guide>
        <p15:guide id="49" orient="horz" pos="3009">
          <p15:clr>
            <a:srgbClr val="F26B43"/>
          </p15:clr>
        </p15:guide>
        <p15:guide id="50" orient="horz" pos="31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https://www.parp.gov.pl/storage/grants/documents/1381/Material-pomocniczy-dla-wnioskodawcow-programu-STEP10072025_170702025.pdf" TargetMode="External"/><Relationship Id="rId2" Type="http://schemas.openxmlformats.org/officeDocument/2006/relationships/hyperlink" Target="https://feng.parp.gov.pl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1A395D3-35E7-4FC6-9F13-A51704F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8909" y="3658154"/>
            <a:ext cx="1275568" cy="182330"/>
          </a:xfrm>
        </p:spPr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ts val="12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28.08.2025 r.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7DFDBADF-53B5-E0DE-7C04-E904771493B2}"/>
              </a:ext>
            </a:extLst>
          </p:cNvPr>
          <p:cNvSpPr/>
          <p:nvPr/>
        </p:nvSpPr>
        <p:spPr>
          <a:xfrm>
            <a:off x="5508104" y="4371950"/>
            <a:ext cx="3394994" cy="64806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BB3F47E6-3C7A-CAA4-3ADD-B4F482A76A94}"/>
              </a:ext>
            </a:extLst>
          </p:cNvPr>
          <p:cNvSpPr/>
          <p:nvPr/>
        </p:nvSpPr>
        <p:spPr>
          <a:xfrm>
            <a:off x="4644008" y="2060422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EBEAA110-7E7B-42EA-AE6A-9675627A05F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2000" y="1011238"/>
            <a:ext cx="4319588" cy="411162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  <a:spcBef>
                <a:spcPts val="0"/>
              </a:spcBef>
            </a:pPr>
            <a:r>
              <a:rPr lang="pl-PL" sz="1600" dirty="0">
                <a:solidFill>
                  <a:schemeClr val="bg1"/>
                </a:solidFill>
              </a:rPr>
              <a:t>Fundusz Wsparcia Technologii Krytycznych  </a:t>
            </a:r>
          </a:p>
        </p:txBody>
      </p:sp>
      <p:sp>
        <p:nvSpPr>
          <p:cNvPr id="8" name="Podtytuł 7">
            <a:extLst>
              <a:ext uri="{FF2B5EF4-FFF2-40B4-BE49-F238E27FC236}">
                <a16:creationId xmlns:a16="http://schemas.microsoft.com/office/drawing/2014/main" id="{57FAF507-D24D-44A0-A585-39BC90207CC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67631" y="3194558"/>
            <a:ext cx="2570163" cy="228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	Marzena Polak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E522BEB-80AA-31C2-E267-20B04DA29A9E}"/>
              </a:ext>
            </a:extLst>
          </p:cNvPr>
          <p:cNvSpPr txBox="1"/>
          <p:nvPr/>
        </p:nvSpPr>
        <p:spPr>
          <a:xfrm>
            <a:off x="252000" y="1811532"/>
            <a:ext cx="43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Technologie cyfrowe</a:t>
            </a:r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A1464C23-5258-34C4-0390-E8FD5AE2D8B0}"/>
              </a:ext>
            </a:extLst>
          </p:cNvPr>
          <p:cNvGrpSpPr/>
          <p:nvPr/>
        </p:nvGrpSpPr>
        <p:grpSpPr>
          <a:xfrm>
            <a:off x="1151567" y="3052731"/>
            <a:ext cx="2426238" cy="463596"/>
            <a:chOff x="1093582" y="3028074"/>
            <a:chExt cx="1656184" cy="463596"/>
          </a:xfrm>
        </p:grpSpPr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EC89C015-D0D9-7DCA-BCEC-6F8BD8F45443}"/>
                </a:ext>
              </a:extLst>
            </p:cNvPr>
            <p:cNvCxnSpPr>
              <a:cxnSpLocks/>
            </p:cNvCxnSpPr>
            <p:nvPr/>
          </p:nvCxnSpPr>
          <p:spPr>
            <a:xfrm>
              <a:off x="1093582" y="3491670"/>
              <a:ext cx="16561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F85F3CF9-F123-2FF7-9FEE-25042B41884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582" y="3028074"/>
              <a:ext cx="16561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Owal 5">
            <a:extLst>
              <a:ext uri="{FF2B5EF4-FFF2-40B4-BE49-F238E27FC236}">
                <a16:creationId xmlns:a16="http://schemas.microsoft.com/office/drawing/2014/main" id="{EBF79935-F1AF-CB06-C5C0-7A887150530A}"/>
              </a:ext>
            </a:extLst>
          </p:cNvPr>
          <p:cNvSpPr/>
          <p:nvPr/>
        </p:nvSpPr>
        <p:spPr>
          <a:xfrm>
            <a:off x="4644008" y="2026548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186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C0E44B-FE32-CCE8-4D1F-1E3AE4E3B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000" y="1563638"/>
            <a:ext cx="7272000" cy="684000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None/>
            </a:pPr>
            <a:r>
              <a:rPr lang="pl-PL" sz="1400" dirty="0"/>
              <a:t>Projekt musi być zlokalizowany na terytorium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None/>
            </a:pPr>
            <a:r>
              <a:rPr lang="pl-PL" sz="1400" dirty="0"/>
              <a:t>Rzeczypospolitej Polskiej.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D79DFA7-B03E-D2F4-794B-3A16D36956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20E87C3-A5BF-A3DB-BE7B-3990025726F8}"/>
              </a:ext>
            </a:extLst>
          </p:cNvPr>
          <p:cNvSpPr txBox="1"/>
          <p:nvPr/>
        </p:nvSpPr>
        <p:spPr>
          <a:xfrm>
            <a:off x="971600" y="627534"/>
            <a:ext cx="7390800" cy="6431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 ETAP </a:t>
            </a:r>
          </a:p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 dirty="0">
                <a:solidFill>
                  <a:srgbClr val="0020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. Lokalizacja projektu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102CF79-1673-56AF-24B9-5FFA04925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410" y="2524199"/>
            <a:ext cx="3549990" cy="22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81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536AF-2485-B4DA-0D8C-AAA1F4FC7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BD9DBE-5432-8D7E-EA17-479139777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000" y="1188000"/>
            <a:ext cx="7402006" cy="3708000"/>
          </a:xfrm>
        </p:spPr>
        <p:txBody>
          <a:bodyPr>
            <a:normAutofit/>
          </a:bodyPr>
          <a:lstStyle/>
          <a:p>
            <a:pPr marL="0" indent="0">
              <a:lnSpc>
                <a:spcPts val="1800"/>
              </a:lnSpc>
              <a:spcBef>
                <a:spcPts val="600"/>
              </a:spcBef>
              <a:buNone/>
            </a:pP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Rozwiązanie będące przedmiotem projektu wpisuje się w:</a:t>
            </a:r>
          </a:p>
          <a:p>
            <a:pPr>
              <a:lnSpc>
                <a:spcPts val="18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sz="1400" dirty="0">
                <a:latin typeface="Open Sans "/>
                <a:ea typeface="Open Sans SemiBold" pitchFamily="2" charset="0"/>
                <a:cs typeface="Open Sans SemiBold" pitchFamily="2" charset="0"/>
              </a:rPr>
              <a:t> zakres tematyczny sektora technologii cyfrowych w odniesieniu do </a:t>
            </a: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obszaru i technologii krytycznej określonych w załączniku nr 1 do Regulaminu wyboru projektów</a:t>
            </a:r>
            <a:r>
              <a:rPr lang="pl-PL" sz="1400" dirty="0">
                <a:latin typeface="Open Sans "/>
                <a:ea typeface="Open Sans SemiBold" pitchFamily="2" charset="0"/>
                <a:cs typeface="Open Sans SemiBold" pitchFamily="2" charset="0"/>
              </a:rPr>
              <a:t>; </a:t>
            </a:r>
          </a:p>
          <a:p>
            <a:pPr>
              <a:lnSpc>
                <a:spcPts val="18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łańcuch wartości </a:t>
            </a:r>
            <a:r>
              <a:rPr lang="pl-PL" sz="1400" dirty="0">
                <a:latin typeface="Open Sans "/>
                <a:ea typeface="Open Sans SemiBold" pitchFamily="2" charset="0"/>
                <a:cs typeface="Open Sans SemiBold" pitchFamily="2" charset="0"/>
              </a:rPr>
              <a:t>technologii krytycznej, tj. czy projekt dotyczy:</a:t>
            </a:r>
          </a:p>
          <a:p>
            <a:pPr marL="700090" lvl="1" indent="-271463">
              <a:lnSpc>
                <a:spcPts val="1800"/>
              </a:lnSpc>
              <a:spcBef>
                <a:spcPts val="300"/>
              </a:spcBef>
              <a:buFont typeface="+mj-lt"/>
              <a:buAutoNum type="alphaLcParenR"/>
            </a:pPr>
            <a:r>
              <a:rPr lang="pl-PL" sz="1400" dirty="0">
                <a:latin typeface="Open Sans regular" pitchFamily="2" charset="0"/>
                <a:ea typeface="Open Sans regular" pitchFamily="2" charset="0"/>
                <a:cs typeface="Open Sans regular" pitchFamily="2" charset="0"/>
              </a:rPr>
              <a:t>produktów końcowych technologii krytycznych, </a:t>
            </a:r>
          </a:p>
          <a:p>
            <a:pPr marL="700090" lvl="1" indent="-271463">
              <a:lnSpc>
                <a:spcPts val="1800"/>
              </a:lnSpc>
              <a:spcBef>
                <a:spcPts val="300"/>
              </a:spcBef>
              <a:buFont typeface="+mj-lt"/>
              <a:buAutoNum type="alphaLcParenR"/>
            </a:pPr>
            <a:r>
              <a:rPr lang="pl-PL" sz="1400" dirty="0">
                <a:latin typeface="Open Sans regular" pitchFamily="2" charset="0"/>
                <a:ea typeface="Open Sans regular" pitchFamily="2" charset="0"/>
                <a:cs typeface="Open Sans regular" pitchFamily="2" charset="0"/>
              </a:rPr>
              <a:t>komponentów i maszyny wykorzystywanych głównie do produkcji tych produktów końcowych, </a:t>
            </a:r>
          </a:p>
          <a:p>
            <a:pPr marL="700090" lvl="1" indent="-271463">
              <a:lnSpc>
                <a:spcPts val="1800"/>
              </a:lnSpc>
              <a:spcBef>
                <a:spcPts val="300"/>
              </a:spcBef>
              <a:buFont typeface="+mj-lt"/>
              <a:buAutoNum type="alphaLcParenR"/>
            </a:pPr>
            <a:r>
              <a:rPr lang="pl-PL" sz="1400" dirty="0">
                <a:latin typeface="Open Sans regular" pitchFamily="2" charset="0"/>
                <a:ea typeface="Open Sans regular" pitchFamily="2" charset="0"/>
                <a:cs typeface="Open Sans regular" pitchFamily="2" charset="0"/>
              </a:rPr>
              <a:t>surowców krytycznych wymienionych w załączniku II do aktu w sprawie surowców krytycznych, z wyłączeniem węgla koksowego,</a:t>
            </a:r>
          </a:p>
          <a:p>
            <a:pPr marL="700090" lvl="1" indent="-271463">
              <a:lnSpc>
                <a:spcPts val="1800"/>
              </a:lnSpc>
              <a:spcBef>
                <a:spcPts val="300"/>
              </a:spcBef>
              <a:buFont typeface="+mj-lt"/>
              <a:buAutoNum type="alphaLcParenR"/>
            </a:pPr>
            <a:r>
              <a:rPr lang="pl-PL" sz="1400" dirty="0">
                <a:latin typeface="Open Sans regular" pitchFamily="2" charset="0"/>
                <a:ea typeface="Open Sans regular" pitchFamily="2" charset="0"/>
                <a:cs typeface="Open Sans regular" pitchFamily="2" charset="0"/>
              </a:rPr>
              <a:t>usług powiązanych, które są specjalistyczne, kluczowe i specyficzne dla rozwoju lub wytwarzania tych produktów końcowych.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647297-AA26-6289-C2AD-895AC6868E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FF9A85ED-E34D-684A-4C97-116DC141BFC8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88942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lnSpc>
                <a:spcPts val="2700"/>
              </a:lnSpc>
            </a:pPr>
            <a:r>
              <a:rPr lang="pl-PL" sz="1800" dirty="0"/>
              <a:t>I ETAP</a:t>
            </a:r>
          </a:p>
          <a:p>
            <a:pPr>
              <a:lnSpc>
                <a:spcPts val="2700"/>
              </a:lnSpc>
            </a:pPr>
            <a:r>
              <a:rPr lang="pl-PL" sz="1800" dirty="0"/>
              <a:t>3. Projekt dotyczy sektora technologii cyfrowych – </a:t>
            </a:r>
            <a:r>
              <a:rPr lang="pl-PL" sz="1800" dirty="0">
                <a:solidFill>
                  <a:srgbClr val="C00000"/>
                </a:solidFill>
              </a:rPr>
              <a:t>Ścieżka A i B </a:t>
            </a:r>
            <a:endParaRPr lang="pl-PL" sz="1800" dirty="0">
              <a:solidFill>
                <a:srgbClr val="002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02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A68DE-0E9B-A8DF-9831-CD5C827CF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4">
            <a:extLst>
              <a:ext uri="{FF2B5EF4-FFF2-40B4-BE49-F238E27FC236}">
                <a16:creationId xmlns:a16="http://schemas.microsoft.com/office/drawing/2014/main" id="{3C715DB8-8F58-D09B-75CD-9C4AEBBBCB43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89546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lnSpc>
                <a:spcPts val="2400"/>
              </a:lnSpc>
              <a:spcBef>
                <a:spcPts val="0"/>
              </a:spcBef>
            </a:pPr>
            <a:r>
              <a:rPr lang="pl-PL" sz="1800" dirty="0"/>
              <a:t>I ETAP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pl-PL" sz="1800" dirty="0"/>
              <a:t>4. Projekt dotyczy wytwarzania technologii krytycznych lub elementów ich odpowiednich łańcuchów wartości – </a:t>
            </a:r>
            <a:r>
              <a:rPr lang="pl-PL" sz="1800" dirty="0">
                <a:solidFill>
                  <a:srgbClr val="C00000"/>
                </a:solidFill>
              </a:rPr>
              <a:t>Ścieżka A i B</a:t>
            </a:r>
            <a:endParaRPr lang="pl-PL" sz="1800" dirty="0"/>
          </a:p>
        </p:txBody>
      </p:sp>
      <p:sp>
        <p:nvSpPr>
          <p:cNvPr id="2" name="Symbol zastępczy numeru slajdu 4">
            <a:extLst>
              <a:ext uri="{FF2B5EF4-FFF2-40B4-BE49-F238E27FC236}">
                <a16:creationId xmlns:a16="http://schemas.microsoft.com/office/drawing/2014/main" id="{EE41524E-DF86-5F29-273D-CCB39BA3FE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42353" y="4776201"/>
            <a:ext cx="923653" cy="122470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12</a:t>
            </a:fld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8F284B3-E9EF-5247-8DA3-6BD5EA7A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017" y="1383917"/>
            <a:ext cx="7389547" cy="3780000"/>
          </a:xfrm>
        </p:spPr>
        <p:txBody>
          <a:bodyPr>
            <a:normAutofit/>
          </a:bodyPr>
          <a:lstStyle/>
          <a:p>
            <a:pPr marL="0" indent="0">
              <a:lnSpc>
                <a:spcPts val="1800"/>
              </a:lnSpc>
              <a:spcBef>
                <a:spcPts val="600"/>
              </a:spcBef>
              <a:buNone/>
            </a:pP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Wytwarzanie technologii krytycznej </a:t>
            </a: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(obowiązkowy element projektu) </a:t>
            </a: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obejmuje:</a:t>
            </a: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400" dirty="0"/>
              <a:t>tworzenie linii produkcyjnych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400" dirty="0"/>
              <a:t>tworzenie zakładów typu „pierwszy w swoim rodzaju”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400" dirty="0"/>
              <a:t>rozbudowę lub zmianę przeznaczenia istniejących zakładów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400" dirty="0"/>
              <a:t>zwiększanie skali procesów w celu zaspokojenia popytu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400" dirty="0"/>
              <a:t>wdrażanie mechanizmów kontroli jakości, aby zapewnić </a:t>
            </a:r>
            <a:br>
              <a:rPr lang="pl-PL" sz="1400" dirty="0"/>
            </a:br>
            <a:r>
              <a:rPr lang="pl-PL" sz="1400" dirty="0"/>
              <a:t>wytwarzanie produktów o jednakowo wysokiej jakości</a:t>
            </a:r>
          </a:p>
          <a:p>
            <a:pPr marL="0" indent="0">
              <a:buNone/>
            </a:pPr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Grafika 4" descr="Laptop z telefonem i kalkulatorem">
            <a:extLst>
              <a:ext uri="{FF2B5EF4-FFF2-40B4-BE49-F238E27FC236}">
                <a16:creationId xmlns:a16="http://schemas.microsoft.com/office/drawing/2014/main" id="{7FF2A4BA-CDAB-6C60-1937-CF933095D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42901" y="2211710"/>
            <a:ext cx="1946904" cy="19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0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1863B-2AD8-838A-0E29-5E4B05790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BB7807-5F28-99AC-16CD-FCE81B294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787" y="1368618"/>
            <a:ext cx="7272000" cy="3564000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None/>
            </a:pPr>
            <a:r>
              <a:rPr lang="pl-PL" sz="1400" dirty="0"/>
              <a:t>Przedmiot projektu nie dotyczy rodzajów działalności wykluczonych z możliwości uzyskania wsparcia na podstawie:</a:t>
            </a:r>
          </a:p>
          <a:p>
            <a:pPr marL="269875" indent="-2698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Font typeface="+mj-lt"/>
              <a:buAutoNum type="alphaLcParenR"/>
            </a:pPr>
            <a:r>
              <a:rPr lang="pl-PL" sz="1400" dirty="0"/>
              <a:t>art. 1 Rozporządzenia KE nr 651/2014 z 17 czerwca 2014 r. uznające niektóre rodzaje pomocy za zgodne z rynkiem wewnętrznym w zastosowaniu art.107 i 108 Traktatu,</a:t>
            </a:r>
          </a:p>
          <a:p>
            <a:pPr marL="269875" indent="-2698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Font typeface="+mj-lt"/>
              <a:buAutoNum type="alphaLcParenR"/>
            </a:pPr>
            <a:r>
              <a:rPr lang="pl-PL" sz="1400" dirty="0"/>
              <a:t>art. 1 Rozporządzenia KE nr 2023/2831 z 13 grudnia 2023 r. w sprawie stosowania art. 107 i 108 Traktatu o funkcjonowaniu Unii Europejskiej do pomocy de minimis,</a:t>
            </a:r>
          </a:p>
          <a:p>
            <a:pPr marL="269875" indent="-2698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Font typeface="+mj-lt"/>
              <a:buAutoNum type="alphaLcParenR"/>
            </a:pPr>
            <a:r>
              <a:rPr lang="pl-PL" sz="1400" dirty="0"/>
              <a:t>art. 7 Rozporządzenia Parlamentu Europejskiego i Rady (UE) nr 2021/1058 z 24 czerwca 2021 r. w sprawie EFRR i FS,</a:t>
            </a:r>
          </a:p>
          <a:p>
            <a:pPr marL="269875" indent="-2698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Font typeface="+mj-lt"/>
              <a:buAutoNum type="alphaLcParenR"/>
            </a:pPr>
            <a:r>
              <a:rPr lang="pl-PL" sz="1400" dirty="0"/>
              <a:t>§ 6 ust. 11 Rozporządzenia MFiPR z 7 listopada 2022 r. w sprawie udzielania pomocy finansowej przez PARP w ramach programu FENG 2021-2027.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1124DA-E975-E26A-10DC-59DA79408F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1DDFA63-4F79-8C1F-4D2F-85DDF96729E3}"/>
              </a:ext>
            </a:extLst>
          </p:cNvPr>
          <p:cNvSpPr txBox="1"/>
          <p:nvPr/>
        </p:nvSpPr>
        <p:spPr>
          <a:xfrm>
            <a:off x="873704" y="360000"/>
            <a:ext cx="7390800" cy="9765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 ETAP</a:t>
            </a:r>
          </a:p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 dirty="0">
                <a:solidFill>
                  <a:srgbClr val="0020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5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. Projekt nie dotyczy działalności wykluczonych ze wsparcia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</p:txBody>
      </p:sp>
    </p:spTree>
    <p:extLst>
      <p:ext uri="{BB962C8B-B14F-4D97-AF65-F5344CB8AC3E}">
        <p14:creationId xmlns:p14="http://schemas.microsoft.com/office/powerpoint/2010/main" val="1875112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94DE2-5588-B6C1-85E7-DEE2FEC8F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F740A0-7AA4-DA5C-3AB2-CF2103B49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400" y="1440000"/>
            <a:ext cx="7406462" cy="2664296"/>
          </a:xfrm>
        </p:spPr>
        <p:txBody>
          <a:bodyPr>
            <a:normAutofit fontScale="62500" lnSpcReduction="20000"/>
          </a:bodyPr>
          <a:lstStyle/>
          <a:p>
            <a:pPr marL="269875" indent="-2698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Font typeface="Wingdings" panose="05000000000000000000" pitchFamily="2" charset="2"/>
              <a:buChar char="v"/>
            </a:pPr>
            <a:r>
              <a:rPr lang="pl-PL" sz="2500" dirty="0"/>
              <a:t>Przedmiot projektu dot. rozwiązań mających </a:t>
            </a:r>
            <a:r>
              <a:rPr lang="pl-PL" sz="2500" b="1" dirty="0">
                <a:solidFill>
                  <a:srgbClr val="1C94BA"/>
                </a:solidFill>
              </a:rPr>
              <a:t>zastosowanie wyłącznie militarne</a:t>
            </a:r>
            <a:r>
              <a:rPr lang="pl-PL" sz="2500" b="1" dirty="0">
                <a:solidFill>
                  <a:srgbClr val="00A4B7"/>
                </a:solidFill>
              </a:rPr>
              <a:t> </a:t>
            </a:r>
            <a:r>
              <a:rPr lang="pl-PL" sz="2500" dirty="0"/>
              <a:t>jest wykluczony z możliwości uzyskania dofinansowania.</a:t>
            </a:r>
          </a:p>
          <a:p>
            <a:pPr marL="269875" indent="-269875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00A4B7"/>
              </a:buClr>
              <a:buFont typeface="Wingdings" panose="05000000000000000000" pitchFamily="2" charset="2"/>
              <a:buChar char="v"/>
            </a:pPr>
            <a:r>
              <a:rPr lang="pl-PL" sz="2500" dirty="0"/>
              <a:t>Projekt nie dotyczy produkcji, przetwarzania, transportu, dystrybucji, magazynowania lub spalania </a:t>
            </a:r>
            <a:r>
              <a:rPr lang="pl-PL" sz="2500" b="1" dirty="0">
                <a:solidFill>
                  <a:srgbClr val="1C94BA"/>
                </a:solidFill>
              </a:rPr>
              <a:t>paliw kopalnych</a:t>
            </a:r>
            <a:r>
              <a:rPr lang="pl-PL" sz="2500" dirty="0"/>
              <a:t>. </a:t>
            </a:r>
          </a:p>
          <a:p>
            <a:pPr marL="0" indent="0">
              <a:lnSpc>
                <a:spcPts val="24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pl-PL" sz="2500" dirty="0"/>
              <a:t>Wykluczenie będzie badane w oparciu o opis projektu i kod PKD przedmiotu projektu zawarte we wniosku o dofinansowanie, z uwzględnieniem warunków pomocy publicznej właściwych dla projektu wynikających z ww. przepisów.</a:t>
            </a:r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EE46EF8-0150-CCE4-D677-28FBD4214E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C1CC47A-6329-144D-8AFE-604622668EE8}"/>
              </a:ext>
            </a:extLst>
          </p:cNvPr>
          <p:cNvSpPr txBox="1"/>
          <p:nvPr/>
        </p:nvSpPr>
        <p:spPr>
          <a:xfrm>
            <a:off x="873704" y="360000"/>
            <a:ext cx="7390800" cy="6431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 ETAP</a:t>
            </a:r>
          </a:p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 dirty="0">
                <a:solidFill>
                  <a:srgbClr val="0020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5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. Projekt nie dotyczy działalności wykluczonych ze wsparcia</a:t>
            </a:r>
          </a:p>
        </p:txBody>
      </p:sp>
    </p:spTree>
    <p:extLst>
      <p:ext uri="{BB962C8B-B14F-4D97-AF65-F5344CB8AC3E}">
        <p14:creationId xmlns:p14="http://schemas.microsoft.com/office/powerpoint/2010/main" val="2079937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F527691C-CD13-0630-F95B-9BB6008BD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BEEA85B1-B201-5B2D-5FEF-3D0B21152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60000"/>
            <a:ext cx="7389546" cy="339542"/>
          </a:xfrm>
        </p:spPr>
        <p:txBody>
          <a:bodyPr>
            <a:noAutofit/>
          </a:bodyPr>
          <a:lstStyle/>
          <a:p>
            <a:r>
              <a:rPr lang="pl-PL" sz="1800" dirty="0">
                <a:solidFill>
                  <a:srgbClr val="002073"/>
                </a:solidFill>
              </a:rPr>
              <a:t>II ETAP 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002073"/>
                </a:solidFill>
              </a:rPr>
              <a:t>1. Potencjał technologii krytycznej – </a:t>
            </a:r>
            <a:r>
              <a:rPr lang="pl-PL" sz="1800" dirty="0">
                <a:solidFill>
                  <a:srgbClr val="C00000"/>
                </a:solidFill>
              </a:rPr>
              <a:t>Ścieżka A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6F068D2-3941-43C4-F0DE-60FD83F61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253924"/>
            <a:ext cx="7439026" cy="3276000"/>
          </a:xfrm>
        </p:spPr>
        <p:txBody>
          <a:bodyPr>
            <a:normAutofit fontScale="92500"/>
          </a:bodyPr>
          <a:lstStyle/>
          <a:p>
            <a:pPr algn="l"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Font typeface="Wingdings" panose="05000000000000000000" pitchFamily="2" charset="2"/>
              <a:buChar char="v"/>
            </a:pPr>
            <a:r>
              <a:rPr lang="pl-PL" sz="1400" b="0" i="0" dirty="0">
                <a:effectLst/>
              </a:rPr>
              <a:t>Ocena potencjału technologii krytycznej w projekcie polegać będzie na sprawdzeniu, </a:t>
            </a:r>
            <a:br>
              <a:rPr lang="pl-PL" sz="1400" b="0" i="0" dirty="0">
                <a:effectLst/>
              </a:rPr>
            </a:br>
            <a:r>
              <a:rPr lang="pl-PL" sz="1400" b="0" i="0" dirty="0">
                <a:effectLst/>
              </a:rPr>
              <a:t>czy technologia wnosi na rynek wewnętrzny </a:t>
            </a:r>
            <a:r>
              <a:rPr lang="pl-PL" sz="1400" dirty="0">
                <a:solidFill>
                  <a:srgbClr val="1C94BA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co najmniej dwa elementy: innowacyjny, najnowocześniejszy lub przełomowy</a:t>
            </a:r>
            <a:r>
              <a:rPr lang="pl-PL" sz="1400" b="0" i="0" dirty="0">
                <a:solidFill>
                  <a:srgbClr val="1C94BA"/>
                </a:solidFill>
                <a:effectLst/>
              </a:rPr>
              <a:t>.</a:t>
            </a:r>
          </a:p>
          <a:p>
            <a:pPr algn="l"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Font typeface="Wingdings" panose="05000000000000000000" pitchFamily="2" charset="2"/>
              <a:buChar char="v"/>
            </a:pPr>
            <a:r>
              <a:rPr lang="pl-PL" sz="1400" b="0" i="0" dirty="0">
                <a:effectLst/>
              </a:rPr>
              <a:t>Obowiązkowo technologia musi wykazywać </a:t>
            </a:r>
            <a:r>
              <a:rPr lang="pl-PL" sz="1400" dirty="0">
                <a:solidFill>
                  <a:srgbClr val="1C94BA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znaczący potencjał gospodarczy</a:t>
            </a:r>
            <a:r>
              <a:rPr lang="pl-PL" sz="1400" b="0" i="0" dirty="0">
                <a:effectLst/>
              </a:rPr>
              <a:t>, co oznacza realny i pozytywny wpływ na rozwój rynku wewnętrznego UE oraz potencjał oddziaływania również na rynki międzynarodowe.</a:t>
            </a:r>
          </a:p>
          <a:p>
            <a:pPr algn="l"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Font typeface="Wingdings" panose="05000000000000000000" pitchFamily="2" charset="2"/>
              <a:buChar char="v"/>
            </a:pPr>
            <a:r>
              <a:rPr lang="pl-PL" sz="1400" b="0" i="0" dirty="0">
                <a:effectLst/>
              </a:rPr>
              <a:t>W ramach oceny analizowane będą m.in. rzetelność analiz rynkowych, identyfikacja odbiorców, konkurencyjność rozwiązania, przewaga nad istniejącymi technologiami oraz zarządzanie ryzykiem.</a:t>
            </a:r>
          </a:p>
          <a:p>
            <a:pPr algn="l"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Font typeface="Wingdings" panose="05000000000000000000" pitchFamily="2" charset="2"/>
              <a:buChar char="v"/>
            </a:pPr>
            <a:r>
              <a:rPr lang="pl-PL" sz="1400" b="0" i="0" dirty="0">
                <a:effectLst/>
              </a:rPr>
              <a:t>Dla projektów dotyczących elementów łańcucha wartości istotne będzie również, czy projekt przyczynia się do </a:t>
            </a:r>
            <a:r>
              <a:rPr lang="pl-PL" sz="1400" dirty="0">
                <a:solidFill>
                  <a:srgbClr val="1C94BA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ochrony i wzmocnienia tego łańcucha</a:t>
            </a:r>
            <a:r>
              <a:rPr lang="pl-PL" sz="1400" b="0" i="0" dirty="0">
                <a:solidFill>
                  <a:srgbClr val="1C94BA"/>
                </a:solidFill>
                <a:effectLst/>
              </a:rPr>
              <a:t>.</a:t>
            </a:r>
          </a:p>
        </p:txBody>
      </p:sp>
      <p:sp>
        <p:nvSpPr>
          <p:cNvPr id="2" name="Symbol zastępczy numeru slajdu 4">
            <a:extLst>
              <a:ext uri="{FF2B5EF4-FFF2-40B4-BE49-F238E27FC236}">
                <a16:creationId xmlns:a16="http://schemas.microsoft.com/office/drawing/2014/main" id="{416C14E5-3D05-EF13-C6C9-9F8A4D30D6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4536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19CE9732-14D8-43FD-F542-5C60104F1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3F9D110-AC46-BDD3-3EA7-A01F9C63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60000"/>
            <a:ext cx="7389546" cy="339542"/>
          </a:xfrm>
        </p:spPr>
        <p:txBody>
          <a:bodyPr>
            <a:noAutofit/>
          </a:bodyPr>
          <a:lstStyle/>
          <a:p>
            <a:r>
              <a:rPr lang="pl-PL" sz="1800" dirty="0">
                <a:solidFill>
                  <a:srgbClr val="002073"/>
                </a:solidFill>
              </a:rPr>
              <a:t>II ETAP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002073"/>
                </a:solidFill>
              </a:rPr>
              <a:t>1. Potencjał technologii krytycznej – </a:t>
            </a:r>
            <a:r>
              <a:rPr lang="pl-PL" sz="1800" dirty="0">
                <a:solidFill>
                  <a:srgbClr val="C00000"/>
                </a:solidFill>
              </a:rPr>
              <a:t>Ścieżka A (punktacja)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2EDCE8A-9D74-8D54-1DED-63E7CD9E4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253924"/>
            <a:ext cx="7439026" cy="2967894"/>
          </a:xfrm>
        </p:spPr>
        <p:txBody>
          <a:bodyPr>
            <a:normAutofit fontScale="25000" lnSpcReduction="20000"/>
          </a:bodyPr>
          <a:lstStyle/>
          <a:p>
            <a:pPr marL="0" indent="0" algn="l">
              <a:lnSpc>
                <a:spcPts val="2000"/>
              </a:lnSpc>
              <a:spcBef>
                <a:spcPts val="600"/>
              </a:spcBef>
              <a:buClr>
                <a:srgbClr val="002073"/>
              </a:buClr>
              <a:buNone/>
            </a:pPr>
            <a:r>
              <a:rPr lang="pl-PL" sz="5600" b="0" i="0" dirty="0">
                <a:effectLst/>
              </a:rPr>
              <a:t>Możliwe jest przyznanie </a:t>
            </a:r>
            <a:r>
              <a:rPr lang="pl-PL" sz="5600" b="1" i="0" dirty="0">
                <a:effectLst/>
              </a:rPr>
              <a:t>0 pkt </a:t>
            </a:r>
            <a:r>
              <a:rPr lang="pl-PL" sz="5600" b="0" i="0" dirty="0">
                <a:effectLst/>
              </a:rPr>
              <a:t>lub </a:t>
            </a:r>
            <a:r>
              <a:rPr lang="pl-PL" sz="5600" b="1" i="0" dirty="0">
                <a:effectLst/>
              </a:rPr>
              <a:t>1 pkt </a:t>
            </a:r>
            <a:r>
              <a:rPr lang="pl-PL" sz="5600" b="0" i="0" dirty="0">
                <a:effectLst/>
              </a:rPr>
              <a:t>lub </a:t>
            </a:r>
            <a:r>
              <a:rPr lang="pl-PL" sz="5600" b="1" i="0" dirty="0">
                <a:effectLst/>
              </a:rPr>
              <a:t>2 pkt </a:t>
            </a:r>
            <a:r>
              <a:rPr lang="pl-PL" sz="5600" b="0" i="0" dirty="0">
                <a:effectLst/>
              </a:rPr>
              <a:t>lub </a:t>
            </a:r>
            <a:r>
              <a:rPr lang="pl-PL" sz="5600" b="1" i="0" dirty="0">
                <a:effectLst/>
              </a:rPr>
              <a:t>4 pkt </a:t>
            </a:r>
            <a:r>
              <a:rPr lang="pl-PL" sz="5600" b="0" i="0" dirty="0">
                <a:effectLst/>
              </a:rPr>
              <a:t>lub </a:t>
            </a:r>
            <a:r>
              <a:rPr lang="pl-PL" sz="5600" b="1" i="0" dirty="0">
                <a:effectLst/>
              </a:rPr>
              <a:t>5 pkt</a:t>
            </a:r>
            <a:r>
              <a:rPr lang="pl-PL" sz="5600" b="0" i="0" dirty="0">
                <a:effectLst/>
              </a:rPr>
              <a:t>.:</a:t>
            </a:r>
          </a:p>
          <a:p>
            <a:pPr marL="627063" indent="-627063" algn="l">
              <a:lnSpc>
                <a:spcPts val="2000"/>
              </a:lnSpc>
              <a:spcBef>
                <a:spcPts val="600"/>
              </a:spcBef>
              <a:buClr>
                <a:srgbClr val="002073"/>
              </a:buClr>
              <a:buNone/>
            </a:pPr>
            <a:r>
              <a:rPr lang="pl-PL" sz="5600" b="1" i="0" dirty="0">
                <a:effectLst/>
              </a:rPr>
              <a:t>0 pkt </a:t>
            </a:r>
            <a:r>
              <a:rPr lang="pl-PL" sz="5600" b="0" i="0" dirty="0">
                <a:effectLst/>
              </a:rPr>
              <a:t>– jeśli technologia nie wnosi na rynek wewnętrzny innowacyjnego, najnowocześniejszego lub przełomowego elementu o znaczącym potencjale gospodarczym, a w projektach dotyczących łańcucha wartości nie dotyczy ochrony i wzmocnienia łańcucha wartości technologii krytycznej.</a:t>
            </a:r>
          </a:p>
          <a:p>
            <a:pPr marL="0" indent="0" algn="l">
              <a:lnSpc>
                <a:spcPts val="2000"/>
              </a:lnSpc>
              <a:spcBef>
                <a:spcPts val="600"/>
              </a:spcBef>
              <a:buClr>
                <a:srgbClr val="002073"/>
              </a:buClr>
              <a:buNone/>
            </a:pPr>
            <a:r>
              <a:rPr lang="pl-PL" sz="5600" b="0" i="0" dirty="0">
                <a:effectLst/>
              </a:rPr>
              <a:t>Minimalna wymagana liczba punktów (obowiązkowy zakres kryterium):</a:t>
            </a:r>
          </a:p>
          <a:p>
            <a:pPr marL="627063" indent="-627063" algn="l">
              <a:lnSpc>
                <a:spcPts val="2000"/>
              </a:lnSpc>
              <a:spcBef>
                <a:spcPts val="600"/>
              </a:spcBef>
              <a:buClr>
                <a:srgbClr val="002073"/>
              </a:buClr>
              <a:buNone/>
            </a:pPr>
            <a:r>
              <a:rPr lang="pl-PL" sz="5600" b="1" i="0" dirty="0">
                <a:effectLst/>
              </a:rPr>
              <a:t>1 pkt </a:t>
            </a:r>
            <a:r>
              <a:rPr lang="pl-PL" sz="5600" b="0" i="0" dirty="0">
                <a:effectLst/>
              </a:rPr>
              <a:t>– jeśli technologia wnosi na rynek wewnętrzny </a:t>
            </a:r>
            <a:r>
              <a:rPr lang="pl-PL" sz="5600" i="0" dirty="0">
                <a:effectLst/>
              </a:rPr>
              <a:t>element innowacyjny, najnowocześniejszy lub przełomowy (spełnia co najmniej 2 z 3 warunków) i wykazuje znaczący potencjał gospodarczy a w przypadku projektów dotyczących łańcucha wartości </a:t>
            </a:r>
            <a:r>
              <a:rPr lang="pl-PL" sz="5600" dirty="0"/>
              <a:t>– </a:t>
            </a:r>
            <a:r>
              <a:rPr lang="pl-PL" sz="5600" i="0" dirty="0">
                <a:effectLst/>
              </a:rPr>
              <a:t>przyczynia się również do ochrony i wzmocnienia tego łańcucha.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buClr>
                <a:srgbClr val="002073"/>
              </a:buClr>
              <a:buNone/>
            </a:pPr>
            <a:endParaRPr lang="pl-PL" sz="5600" b="0" i="0" dirty="0">
              <a:solidFill>
                <a:srgbClr val="1C94BA"/>
              </a:solidFill>
              <a:effectLst/>
            </a:endParaRPr>
          </a:p>
        </p:txBody>
      </p:sp>
      <p:sp>
        <p:nvSpPr>
          <p:cNvPr id="2" name="Symbol zastępczy numeru slajdu 4">
            <a:extLst>
              <a:ext uri="{FF2B5EF4-FFF2-40B4-BE49-F238E27FC236}">
                <a16:creationId xmlns:a16="http://schemas.microsoft.com/office/drawing/2014/main" id="{D4DE4D59-4C1E-1D83-A46D-C42AAB7C7C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8003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55BE5D03-619C-4E8B-9341-5602813B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EE8D4BC-7270-3F97-5589-850BD588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60000"/>
            <a:ext cx="7389546" cy="339542"/>
          </a:xfrm>
        </p:spPr>
        <p:txBody>
          <a:bodyPr>
            <a:noAutofit/>
          </a:bodyPr>
          <a:lstStyle/>
          <a:p>
            <a:r>
              <a:rPr lang="pl-PL" sz="1800" dirty="0">
                <a:solidFill>
                  <a:srgbClr val="002073"/>
                </a:solidFill>
              </a:rPr>
              <a:t>II ETAP: 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002073"/>
                </a:solidFill>
              </a:rPr>
              <a:t>1. Potencjał technologii krytycznej – </a:t>
            </a:r>
            <a:r>
              <a:rPr lang="pl-PL" sz="1800" dirty="0">
                <a:solidFill>
                  <a:srgbClr val="C00000"/>
                </a:solidFill>
              </a:rPr>
              <a:t>Ścieżka A (punktacja)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CEF0C41-555B-0ABF-6AD1-A0192F9FF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064" y="1282514"/>
            <a:ext cx="7439026" cy="2967894"/>
          </a:xfrm>
        </p:spPr>
        <p:txBody>
          <a:bodyPr>
            <a:normAutofit/>
          </a:bodyPr>
          <a:lstStyle/>
          <a:p>
            <a:pPr marL="0" indent="0" algn="l"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None/>
            </a:pPr>
            <a:r>
              <a:rPr lang="pl-PL" sz="1400" b="1" dirty="0"/>
              <a:t>D</a:t>
            </a:r>
            <a:r>
              <a:rPr lang="pl-PL" sz="1400" b="1" i="0" dirty="0">
                <a:effectLst/>
              </a:rPr>
              <a:t>odatkowe punkty </a:t>
            </a:r>
            <a:r>
              <a:rPr lang="pl-PL" sz="1400" b="0" i="0" dirty="0">
                <a:effectLst/>
              </a:rPr>
              <a:t>za wystąpienie któregokolwiek z poniższych warunków (łącznie maksymalnie </a:t>
            </a:r>
            <a:r>
              <a:rPr lang="pl-PL" sz="1400" b="1" i="0" dirty="0">
                <a:effectLst/>
              </a:rPr>
              <a:t>4 dodatkowe punkty</a:t>
            </a:r>
            <a:r>
              <a:rPr lang="pl-PL" sz="1400" b="0" i="0" dirty="0">
                <a:effectLst/>
              </a:rPr>
              <a:t>):</a:t>
            </a:r>
          </a:p>
          <a:p>
            <a:pPr marL="0" indent="0" algn="l"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None/>
            </a:pPr>
            <a:endParaRPr lang="pl-PL" sz="1400" b="0" i="0" dirty="0">
              <a:effectLst/>
            </a:endParaRPr>
          </a:p>
          <a:p>
            <a:pPr marL="0" indent="0" algn="l"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None/>
            </a:pPr>
            <a:r>
              <a:rPr lang="pl-PL" sz="1400" b="1" i="0" dirty="0">
                <a:effectLst/>
              </a:rPr>
              <a:t>dodatkowy 1 pkt </a:t>
            </a:r>
            <a:r>
              <a:rPr lang="pl-PL" sz="1400" b="0" i="0" dirty="0">
                <a:effectLst/>
              </a:rPr>
              <a:t>– jeśli technologia jest przełomowa</a:t>
            </a:r>
          </a:p>
          <a:p>
            <a:pPr marL="1611313" indent="-1611313" algn="l"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None/>
            </a:pPr>
            <a:r>
              <a:rPr lang="pl-PL" sz="1400" b="1" i="0" dirty="0">
                <a:effectLst/>
              </a:rPr>
              <a:t>dodatkowe 3 pkt </a:t>
            </a:r>
            <a:r>
              <a:rPr lang="pl-PL" sz="1400" b="0" i="0" dirty="0">
                <a:effectLst/>
              </a:rPr>
              <a:t>– jeśli technologia wnosi na rynek wewnętrzny element innowacyjny, najnowocześniejszy, przełomowy i wykazuje znaczący potencjał gospodarczy (spełnia wszystkie </a:t>
            </a:r>
            <a:r>
              <a:rPr lang="pl-PL" sz="1400" dirty="0"/>
              <a:t>4 warunki</a:t>
            </a:r>
            <a:r>
              <a:rPr lang="pl-PL" sz="1400" b="0" i="0" dirty="0">
                <a:effectLst/>
              </a:rPr>
              <a:t>), a w przypadku projektów dotyczących łańcucha wartości – przyczynia się również do ochrony i wzmocnienia tego łańcucha.</a:t>
            </a:r>
          </a:p>
        </p:txBody>
      </p:sp>
      <p:sp>
        <p:nvSpPr>
          <p:cNvPr id="2" name="Symbol zastępczy numeru slajdu 4">
            <a:extLst>
              <a:ext uri="{FF2B5EF4-FFF2-40B4-BE49-F238E27FC236}">
                <a16:creationId xmlns:a16="http://schemas.microsoft.com/office/drawing/2014/main" id="{ABB29C25-2EA3-8B33-95CC-A0973AF805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4769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26750-DCFE-4A00-A0CD-D92C96C6D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602A2DD-854E-CD68-3388-2ADA5ADFF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912" y="1224000"/>
            <a:ext cx="7295010" cy="3456384"/>
          </a:xfrm>
        </p:spPr>
        <p:txBody>
          <a:bodyPr vert="horz" lIns="0" tIns="0" rIns="0" bIns="0" rtlCol="0">
            <a:noAutofit/>
          </a:bodyPr>
          <a:lstStyle/>
          <a:p>
            <a:pPr algn="l">
              <a:lnSpc>
                <a:spcPts val="2200"/>
              </a:lnSpc>
              <a:spcBef>
                <a:spcPts val="0"/>
              </a:spcBef>
              <a:buClr>
                <a:srgbClr val="002073"/>
              </a:buClr>
              <a:buFont typeface="Wingdings" panose="05000000000000000000" pitchFamily="2" charset="2"/>
              <a:buChar char="v"/>
            </a:pP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Ocena potencjału technologii krytycznej w projekcie koncentruje się na tym, czy </a:t>
            </a:r>
            <a:r>
              <a:rPr lang="pl-PL" sz="1400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dotyczy technologii krytycznych lub wzmacniania ich łańcucha wartości</a:t>
            </a: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co ma służyć zmniejszeniu strategicznych zależności Unii Europejskiej od państw trzecich i utrzymaniu integralności rynku wewnętrznego.</a:t>
            </a:r>
          </a:p>
          <a:p>
            <a:pPr>
              <a:lnSpc>
                <a:spcPts val="2200"/>
              </a:lnSpc>
              <a:spcBef>
                <a:spcPts val="600"/>
              </a:spcBef>
              <a:buClr>
                <a:srgbClr val="002073"/>
              </a:buClr>
              <a:buFont typeface="Wingdings" panose="05000000000000000000" pitchFamily="2" charset="2"/>
              <a:buChar char="v"/>
            </a:pP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Weryfikowane jest, czy projekt odpowiada na </a:t>
            </a:r>
            <a:r>
              <a:rPr lang="pl-PL" sz="1400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strategiczne potrzeby Unii Europejskiej (spełnia co najmniej 2 z poniższych warunków):</a:t>
            </a:r>
          </a:p>
          <a:p>
            <a:pPr marL="558800" indent="-285750">
              <a:lnSpc>
                <a:spcPts val="2200"/>
              </a:lnSpc>
              <a:spcBef>
                <a:spcPts val="0"/>
              </a:spcBef>
              <a:buClr>
                <a:srgbClr val="00A4B7"/>
              </a:buClr>
              <a:buFont typeface="Wingdings" panose="05000000000000000000" pitchFamily="2" charset="2"/>
              <a:buChar char="§"/>
            </a:pP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ogranicza zależność od importu, </a:t>
            </a:r>
          </a:p>
          <a:p>
            <a:pPr marL="558800" indent="-285750">
              <a:lnSpc>
                <a:spcPts val="2200"/>
              </a:lnSpc>
              <a:spcBef>
                <a:spcPts val="0"/>
              </a:spcBef>
              <a:buClr>
                <a:srgbClr val="00A4B7"/>
              </a:buClr>
              <a:buFont typeface="Wingdings" panose="05000000000000000000" pitchFamily="2" charset="2"/>
              <a:buChar char="§"/>
            </a:pP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wzmacnia infrastrukturę krytyczną, </a:t>
            </a:r>
          </a:p>
          <a:p>
            <a:pPr marL="558800" indent="-285750">
              <a:lnSpc>
                <a:spcPts val="2200"/>
              </a:lnSpc>
              <a:spcBef>
                <a:spcPts val="0"/>
              </a:spcBef>
              <a:buClr>
                <a:srgbClr val="00A4B7"/>
              </a:buClr>
              <a:buFont typeface="Wingdings" panose="05000000000000000000" pitchFamily="2" charset="2"/>
              <a:buChar char="§"/>
            </a:pP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zwiększa zdolności produkcyjne, </a:t>
            </a:r>
          </a:p>
          <a:p>
            <a:pPr marL="558800" indent="-285750">
              <a:lnSpc>
                <a:spcPts val="2200"/>
              </a:lnSpc>
              <a:spcBef>
                <a:spcPts val="0"/>
              </a:spcBef>
              <a:buClr>
                <a:srgbClr val="00A4B7"/>
              </a:buClr>
              <a:buFont typeface="Wingdings" panose="05000000000000000000" pitchFamily="2" charset="2"/>
              <a:buChar char="§"/>
            </a:pP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poprawia bezpieczeństwo dostaw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558800" indent="-285750">
              <a:lnSpc>
                <a:spcPts val="2200"/>
              </a:lnSpc>
              <a:spcBef>
                <a:spcPts val="0"/>
              </a:spcBef>
              <a:buClr>
                <a:srgbClr val="00A4B7"/>
              </a:buClr>
              <a:buFont typeface="Wingdings" panose="05000000000000000000" pitchFamily="2" charset="2"/>
              <a:buChar char="§"/>
            </a:pPr>
            <a:r>
              <a:rPr lang="pl-PL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wspiera współpracę transgraniczną.</a:t>
            </a:r>
          </a:p>
          <a:p>
            <a:pPr marL="0" indent="0" algn="l">
              <a:lnSpc>
                <a:spcPts val="1800"/>
              </a:lnSpc>
              <a:spcBef>
                <a:spcPts val="1000"/>
              </a:spcBef>
              <a:buClr>
                <a:schemeClr val="tx1"/>
              </a:buClr>
              <a:buNone/>
            </a:pPr>
            <a:endParaRPr lang="pl-PL" sz="1260" b="0" i="0" dirty="0">
              <a:effectLst/>
            </a:endParaRPr>
          </a:p>
        </p:txBody>
      </p:sp>
      <p:sp>
        <p:nvSpPr>
          <p:cNvPr id="4" name="Tytuł 4">
            <a:extLst>
              <a:ext uri="{FF2B5EF4-FFF2-40B4-BE49-F238E27FC236}">
                <a16:creationId xmlns:a16="http://schemas.microsoft.com/office/drawing/2014/main" id="{EC672A87-4F6A-6366-7805-87B8D2B9A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60000"/>
            <a:ext cx="7389546" cy="33954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800" dirty="0">
                <a:solidFill>
                  <a:srgbClr val="002073"/>
                </a:solidFill>
              </a:rPr>
              <a:t>II ETAP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002073"/>
                </a:solidFill>
              </a:rPr>
              <a:t>1. Potencjał technologii krytycznej – </a:t>
            </a:r>
            <a:r>
              <a:rPr lang="pl-PL" sz="1800" dirty="0">
                <a:solidFill>
                  <a:srgbClr val="C00000"/>
                </a:solidFill>
              </a:rPr>
              <a:t>Ścieżka B</a:t>
            </a:r>
            <a:br>
              <a:rPr lang="pl-PL" sz="1800" dirty="0">
                <a:solidFill>
                  <a:srgbClr val="C00000"/>
                </a:solidFill>
              </a:rPr>
            </a:br>
            <a:br>
              <a:rPr lang="pl-PL" sz="1800" dirty="0">
                <a:solidFill>
                  <a:srgbClr val="C00000"/>
                </a:solidFill>
              </a:rPr>
            </a:b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2" name="Symbol zastępczy numeru slajdu 4">
            <a:extLst>
              <a:ext uri="{FF2B5EF4-FFF2-40B4-BE49-F238E27FC236}">
                <a16:creationId xmlns:a16="http://schemas.microsoft.com/office/drawing/2014/main" id="{D6268FF7-3B67-C4CA-634B-D2A6EDD9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42353" y="4776201"/>
            <a:ext cx="923653" cy="122470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62848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5E93D-26AD-E523-497B-2118A91C9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CCFBA04-1370-F36E-E755-0B8844312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391" y="1404000"/>
            <a:ext cx="7295010" cy="2592288"/>
          </a:xfrm>
        </p:spPr>
        <p:txBody>
          <a:bodyPr vert="horz" lIns="0" tIns="0" rIns="0" bIns="0" rtlCol="0">
            <a:noAutofit/>
          </a:bodyPr>
          <a:lstStyle/>
          <a:p>
            <a:pPr algn="l">
              <a:lnSpc>
                <a:spcPts val="2400"/>
              </a:lnSpc>
              <a:spcBef>
                <a:spcPts val="600"/>
              </a:spcBef>
              <a:buClr>
                <a:srgbClr val="002073"/>
              </a:buClr>
              <a:buFont typeface="Wingdings" panose="05000000000000000000" pitchFamily="2" charset="2"/>
              <a:buChar char="v"/>
            </a:pPr>
            <a:r>
              <a:rPr lang="pl-PL" sz="1400" b="0" i="0" dirty="0">
                <a:effectLst/>
              </a:rPr>
              <a:t>Analizowane są </a:t>
            </a:r>
            <a:r>
              <a:rPr lang="pl-PL" sz="1400" dirty="0">
                <a:solidFill>
                  <a:srgbClr val="00A4B7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rzetelność i zasadność analiz rynkowych</a:t>
            </a:r>
            <a:r>
              <a:rPr lang="pl-PL" sz="1400" b="0" i="0" dirty="0">
                <a:effectLst/>
              </a:rPr>
              <a:t>, określenie grupy docelowej, przewidywana konkurencyjność produktu względem innych rozwiązań na rynku UE, przewaga nad istniejącymi technologiami oraz identyfikacja i zarządzanie ryzykiem.</a:t>
            </a:r>
          </a:p>
          <a:p>
            <a:pPr marL="0" indent="0" algn="l">
              <a:lnSpc>
                <a:spcPts val="1800"/>
              </a:lnSpc>
              <a:spcBef>
                <a:spcPts val="1000"/>
              </a:spcBef>
              <a:buClr>
                <a:schemeClr val="tx1"/>
              </a:buClr>
              <a:buNone/>
            </a:pPr>
            <a:endParaRPr lang="pl-PL" sz="1260" b="0" i="0" dirty="0">
              <a:effectLst/>
            </a:endParaRPr>
          </a:p>
        </p:txBody>
      </p:sp>
      <p:sp>
        <p:nvSpPr>
          <p:cNvPr id="4" name="Tytuł 4">
            <a:extLst>
              <a:ext uri="{FF2B5EF4-FFF2-40B4-BE49-F238E27FC236}">
                <a16:creationId xmlns:a16="http://schemas.microsoft.com/office/drawing/2014/main" id="{C0F24EFF-65CA-E951-0AFF-B008D49B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60000"/>
            <a:ext cx="7389546" cy="33954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800" dirty="0">
                <a:solidFill>
                  <a:srgbClr val="002073"/>
                </a:solidFill>
              </a:rPr>
              <a:t>II ETAP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002073"/>
                </a:solidFill>
              </a:rPr>
              <a:t>1. Potencjał technologii krytycznej – </a:t>
            </a:r>
            <a:r>
              <a:rPr lang="pl-PL" sz="1800" dirty="0">
                <a:solidFill>
                  <a:srgbClr val="C00000"/>
                </a:solidFill>
              </a:rPr>
              <a:t>Ścieżka B</a:t>
            </a:r>
            <a:br>
              <a:rPr lang="pl-PL" sz="1800" dirty="0">
                <a:solidFill>
                  <a:srgbClr val="C00000"/>
                </a:solidFill>
              </a:rPr>
            </a:br>
            <a:br>
              <a:rPr lang="pl-PL" sz="1800" dirty="0">
                <a:solidFill>
                  <a:srgbClr val="C00000"/>
                </a:solidFill>
              </a:rPr>
            </a:b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2" name="Symbol zastępczy numeru slajdu 4">
            <a:extLst>
              <a:ext uri="{FF2B5EF4-FFF2-40B4-BE49-F238E27FC236}">
                <a16:creationId xmlns:a16="http://schemas.microsoft.com/office/drawing/2014/main" id="{0F0A9777-B4BD-F689-6D7F-9B0F2B413A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42353" y="4776201"/>
            <a:ext cx="923653" cy="122470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956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ECB8E8A-1467-2B7C-FEA0-3F50BA18F7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11BDA403-B9B2-1D15-F9B8-4DEFD7275980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89546" cy="7336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STEP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ang.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Strategic Technologies for Europe Platform 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Platforma na rzecz technologii strategicznych dla Europy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8CAF2F74-9C90-D709-EBD3-3DF48185226B}"/>
              </a:ext>
            </a:extLst>
          </p:cNvPr>
          <p:cNvSpPr txBox="1">
            <a:spLocks/>
          </p:cNvSpPr>
          <p:nvPr/>
        </p:nvSpPr>
        <p:spPr>
          <a:xfrm>
            <a:off x="889323" y="1260000"/>
            <a:ext cx="7388942" cy="59546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>
            <a:lvl1pPr>
              <a:defRPr sz="4100" b="1" i="0">
                <a:solidFill>
                  <a:srgbClr val="AA1C2F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STEP to unijna inicjatywa wspierająca technologie kluczowe dla niezależności Unii Europejskiej skierowana do konkretnych sektorów.</a:t>
            </a:r>
          </a:p>
        </p:txBody>
      </p:sp>
      <p:sp>
        <p:nvSpPr>
          <p:cNvPr id="22" name="pole tekstowe 16">
            <a:extLst>
              <a:ext uri="{FF2B5EF4-FFF2-40B4-BE49-F238E27FC236}">
                <a16:creationId xmlns:a16="http://schemas.microsoft.com/office/drawing/2014/main" id="{E5C88B3C-51C1-6251-2897-11712D850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324" y="2320606"/>
            <a:ext cx="7162812" cy="184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80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Technologie objęte zakresem STEP stanowią technologie, które z dużym prawdopodobieństwem wywołają największe efekty zewnętrzne w innych państwach członkowskich, co może zwiększyć potencjał gospodarczy jednolitego rynku. Efekty zewnętrzne o wymiarze transgranicznym można mierzyć na podstawie ich pozytywnego wkładu we wzrost gospodarczy, czy zatrudnienie.</a:t>
            </a:r>
          </a:p>
          <a:p>
            <a:pPr marL="0" marR="0" lvl="0" indent="0" algn="l" defTabSz="357896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</p:txBody>
      </p:sp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id="{D5A6F500-AE4A-E9B3-8EB9-C109CA626067}"/>
              </a:ext>
            </a:extLst>
          </p:cNvPr>
          <p:cNvCxnSpPr/>
          <p:nvPr/>
        </p:nvCxnSpPr>
        <p:spPr>
          <a:xfrm>
            <a:off x="877064" y="2139702"/>
            <a:ext cx="7356479" cy="0"/>
          </a:xfrm>
          <a:prstGeom prst="line">
            <a:avLst/>
          </a:prstGeom>
          <a:ln>
            <a:solidFill>
              <a:srgbClr val="00A4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093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CFFC-D813-CA4F-29D1-AC35510B3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43AD16D-067C-78EE-DEB3-905940D06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391" y="1059582"/>
            <a:ext cx="7295010" cy="3312368"/>
          </a:xfrm>
        </p:spPr>
        <p:txBody>
          <a:bodyPr vert="horz" lIns="0" tIns="0" rIns="0" bIns="0" rtlCol="0">
            <a:noAutofit/>
          </a:bodyPr>
          <a:lstStyle/>
          <a:p>
            <a:pPr marL="0" indent="0" algn="l">
              <a:lnSpc>
                <a:spcPts val="2000"/>
              </a:lnSpc>
              <a:spcBef>
                <a:spcPts val="1000"/>
              </a:spcBef>
              <a:buClr>
                <a:schemeClr val="tx1"/>
              </a:buClr>
              <a:buNone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Możliwe jest przyznanie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0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lub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lub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3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lub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5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lub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10 pkt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: </a:t>
            </a:r>
          </a:p>
          <a:p>
            <a:pPr marL="0" indent="0" algn="l">
              <a:lnSpc>
                <a:spcPts val="2000"/>
              </a:lnSpc>
              <a:spcBef>
                <a:spcPts val="600"/>
              </a:spcBef>
              <a:buClr>
                <a:schemeClr val="tx1"/>
              </a:buClr>
              <a:buNone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0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jeśli projekt nie spełnia warunków określonych w pkt 1 i 3 oraz co najmniej 2	warunków określonych w pkt. 2,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jeśli projekt spełnia warunki określone w pkt 1 i 3 oraz 2 z 5 warunków 	określonych w pkt. 2,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3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jeśli projekt spełnia warunki określone w pkt 1 i 3 oraz co najmniej 3 z 5 	warunków określonych w pkt. 2,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5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jeśli projekt spełnia warunki określone w pkt 1 i 3 oraz co najmniej 4 z 5 	warunków określonych w pkt. 2,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10 pkt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jeśli projekt spełnia warunki określone w pkt 1 i 3 oraz wszystkie 5 warunków 	określonych w pkt. 2. </a:t>
            </a:r>
          </a:p>
          <a:p>
            <a:pPr marL="0" indent="0" algn="l">
              <a:lnSpc>
                <a:spcPts val="2000"/>
              </a:lnSpc>
              <a:spcBef>
                <a:spcPts val="600"/>
              </a:spcBef>
              <a:buClr>
                <a:schemeClr val="tx1"/>
              </a:buClr>
              <a:buNone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Liczba punktów wymagana w tym kryterium – 1 pkt.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endParaRPr lang="pl-PL" sz="1260" b="0" i="0" dirty="0">
              <a:effectLst/>
            </a:endParaRPr>
          </a:p>
        </p:txBody>
      </p:sp>
      <p:sp>
        <p:nvSpPr>
          <p:cNvPr id="4" name="Tytuł 4">
            <a:extLst>
              <a:ext uri="{FF2B5EF4-FFF2-40B4-BE49-F238E27FC236}">
                <a16:creationId xmlns:a16="http://schemas.microsoft.com/office/drawing/2014/main" id="{1348FA30-3FF5-4553-411B-60620E0B1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60000"/>
            <a:ext cx="7389546" cy="33954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800" dirty="0">
                <a:solidFill>
                  <a:srgbClr val="002073"/>
                </a:solidFill>
              </a:rPr>
              <a:t>II ETAP 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002073"/>
                </a:solidFill>
              </a:rPr>
              <a:t>1. Potencjał technologii krytycznej – </a:t>
            </a:r>
            <a:r>
              <a:rPr lang="pl-PL" sz="1800" dirty="0">
                <a:solidFill>
                  <a:srgbClr val="C00000"/>
                </a:solidFill>
              </a:rPr>
              <a:t>Ścieżka B (punktacja)</a:t>
            </a:r>
            <a:br>
              <a:rPr lang="pl-PL" sz="1800" dirty="0">
                <a:solidFill>
                  <a:srgbClr val="C00000"/>
                </a:solidFill>
              </a:rPr>
            </a:b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2" name="Symbol zastępczy numeru slajdu 4">
            <a:extLst>
              <a:ext uri="{FF2B5EF4-FFF2-40B4-BE49-F238E27FC236}">
                <a16:creationId xmlns:a16="http://schemas.microsoft.com/office/drawing/2014/main" id="{9CC79379-0D09-E222-929C-8EA0132EFA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42353" y="4776201"/>
            <a:ext cx="923653" cy="122470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7567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51397-5C3A-10F4-2B4C-28A056D32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55834C2E-5692-A757-AEB0-493941E07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2141" y="978060"/>
            <a:ext cx="3586924" cy="3184210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pl-PL" sz="1400" b="1" dirty="0">
                <a:solidFill>
                  <a:srgbClr val="C00000"/>
                </a:solidFill>
              </a:rPr>
              <a:t>Ścieżka A - Innowacyjność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pl-PL" sz="1400" b="1" dirty="0">
                <a:solidFill>
                  <a:srgbClr val="00339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Wnosi na rynek wewnętrzny innowacyjny, najnowocześniejszy lub przełomowy element o znaczącym potencjale gospodarczym:</a:t>
            </a:r>
            <a:r>
              <a:rPr lang="pl-PL" sz="1400" dirty="0">
                <a:solidFill>
                  <a:srgbClr val="00339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</a:p>
          <a:p>
            <a:pPr marL="176213" indent="-171450">
              <a:lnSpc>
                <a:spcPts val="162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300" dirty="0"/>
              <a:t>spełnia co najmniej 2 z 3 elementów: innowacyjny, najnowocześniejszy, przełomowy</a:t>
            </a:r>
          </a:p>
          <a:p>
            <a:pPr marL="176213" indent="-171450">
              <a:lnSpc>
                <a:spcPct val="114000"/>
              </a:lnSpc>
              <a:buNone/>
            </a:pPr>
            <a:r>
              <a:rPr lang="pl-PL" sz="1300" b="1" dirty="0">
                <a:solidFill>
                  <a:srgbClr val="003399"/>
                </a:solidFill>
              </a:rPr>
              <a:t>oraz</a:t>
            </a:r>
          </a:p>
          <a:p>
            <a:pPr marL="176213" indent="-171450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300" dirty="0"/>
              <a:t>wykazuje znaczący potencjał gospodarczy poprzez wywieranie istotnego </a:t>
            </a:r>
            <a:br>
              <a:rPr lang="pl-PL" sz="1300" dirty="0"/>
            </a:br>
            <a:r>
              <a:rPr lang="pl-PL" sz="1300" dirty="0"/>
              <a:t>i pozytywnego wpływu na rozwój </a:t>
            </a:r>
            <a:br>
              <a:rPr lang="pl-PL" sz="1300" dirty="0"/>
            </a:br>
            <a:r>
              <a:rPr lang="pl-PL" sz="1300" dirty="0"/>
              <a:t>rynku wewnętrznego</a:t>
            </a:r>
          </a:p>
          <a:p>
            <a:pPr marL="0" indent="0">
              <a:buNone/>
            </a:pPr>
            <a:endParaRPr lang="pl-PL" sz="135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825079F-FE5D-FB80-F944-7F5DC647C7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21</a:t>
            </a:fld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42E7043C-CF62-9093-8C3E-3EA4DA34E74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121015" y="978060"/>
            <a:ext cx="3874956" cy="3682610"/>
          </a:xfrm>
          <a:ln>
            <a:noFill/>
          </a:ln>
        </p:spPr>
        <p:txBody>
          <a:bodyPr>
            <a:normAutofit/>
          </a:bodyPr>
          <a:lstStyle/>
          <a:p>
            <a:pPr marL="87313" indent="0">
              <a:lnSpc>
                <a:spcPct val="114000"/>
              </a:lnSpc>
              <a:buNone/>
            </a:pPr>
            <a:r>
              <a:rPr lang="pl-PL" sz="1400" b="1" dirty="0">
                <a:solidFill>
                  <a:srgbClr val="C00000"/>
                </a:solidFill>
              </a:rPr>
              <a:t>Ścieżka B – Strategiczna niezależność</a:t>
            </a:r>
          </a:p>
          <a:p>
            <a:pPr marL="87313" indent="0">
              <a:lnSpc>
                <a:spcPct val="114000"/>
              </a:lnSpc>
              <a:buNone/>
            </a:pPr>
            <a:r>
              <a:rPr lang="pl-PL" sz="1400" dirty="0">
                <a:solidFill>
                  <a:srgbClr val="00339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Przyczynia się do ograniczania </a:t>
            </a:r>
            <a:br>
              <a:rPr lang="pl-PL" sz="1400" dirty="0">
                <a:solidFill>
                  <a:srgbClr val="00339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</a:br>
            <a:r>
              <a:rPr lang="pl-PL" sz="1400" dirty="0">
                <a:solidFill>
                  <a:srgbClr val="00339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lub zwalczania strategicznej </a:t>
            </a:r>
            <a:br>
              <a:rPr lang="pl-PL" sz="1400" dirty="0">
                <a:solidFill>
                  <a:srgbClr val="00339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</a:br>
            <a:r>
              <a:rPr lang="pl-PL" sz="1400" dirty="0">
                <a:solidFill>
                  <a:srgbClr val="00339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zależności UE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(min. 2 warunki):</a:t>
            </a:r>
          </a:p>
          <a:p>
            <a:pPr marL="268288" indent="-171450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300" dirty="0"/>
              <a:t>przyczynianie się do wiodącej pozycji Unii </a:t>
            </a:r>
            <a:br>
              <a:rPr lang="pl-PL" sz="1300" dirty="0"/>
            </a:br>
            <a:r>
              <a:rPr lang="pl-PL" sz="1300" dirty="0"/>
              <a:t>w dziedzinie przemysłu i technologii</a:t>
            </a:r>
          </a:p>
          <a:p>
            <a:pPr marL="268288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300" dirty="0"/>
              <a:t>wkład w infrastrukturę krytyczną </a:t>
            </a:r>
            <a:br>
              <a:rPr lang="pl-PL" sz="1300" dirty="0"/>
            </a:br>
            <a:r>
              <a:rPr lang="pl-PL" sz="1300" dirty="0"/>
              <a:t>na szczeblu europejskim</a:t>
            </a:r>
          </a:p>
          <a:p>
            <a:pPr marL="268288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300" dirty="0"/>
              <a:t>zwiększenie zdolności produkcyjnych </a:t>
            </a:r>
          </a:p>
          <a:p>
            <a:pPr marL="268288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300" dirty="0"/>
              <a:t>zwiększenie bezpieczeństwa dostaw</a:t>
            </a:r>
          </a:p>
          <a:p>
            <a:pPr marL="268288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300" dirty="0"/>
              <a:t>promowanie pozytywnych skutków transgranicznych na rynku wewnętrznym</a:t>
            </a:r>
          </a:p>
        </p:txBody>
      </p:sp>
      <p:sp>
        <p:nvSpPr>
          <p:cNvPr id="3" name="Tytuł 5">
            <a:extLst>
              <a:ext uri="{FF2B5EF4-FFF2-40B4-BE49-F238E27FC236}">
                <a16:creationId xmlns:a16="http://schemas.microsoft.com/office/drawing/2014/main" id="{F18A6080-83BF-26D0-70C5-B939BE0F9D51}"/>
              </a:ext>
            </a:extLst>
          </p:cNvPr>
          <p:cNvSpPr txBox="1">
            <a:spLocks/>
          </p:cNvSpPr>
          <p:nvPr/>
        </p:nvSpPr>
        <p:spPr>
          <a:xfrm>
            <a:off x="4428040" y="937600"/>
            <a:ext cx="504000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87313"/>
            <a:r>
              <a:rPr lang="pl-PL" sz="1350" b="0" dirty="0"/>
              <a:t>lub</a:t>
            </a:r>
            <a:br>
              <a:rPr lang="pl-PL" sz="1350" dirty="0"/>
            </a:br>
            <a:endParaRPr lang="pl-PL" sz="1350" dirty="0"/>
          </a:p>
        </p:txBody>
      </p:sp>
      <p:sp>
        <p:nvSpPr>
          <p:cNvPr id="16" name="Tytuł 4">
            <a:extLst>
              <a:ext uri="{FF2B5EF4-FFF2-40B4-BE49-F238E27FC236}">
                <a16:creationId xmlns:a16="http://schemas.microsoft.com/office/drawing/2014/main" id="{A29D8148-414B-530B-8C72-06A45D6EC785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89546" cy="36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pl-PL" sz="1800" dirty="0">
                <a:solidFill>
                  <a:srgbClr val="C00000"/>
                </a:solidFill>
              </a:rPr>
              <a:t>Potencjał technologii krytycznej </a:t>
            </a:r>
            <a:r>
              <a:rPr lang="pl-PL" sz="1800" dirty="0"/>
              <a:t>w obu typach projektów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A25686F1-7975-E4D9-FDE4-F2E3B94F0C34}"/>
              </a:ext>
            </a:extLst>
          </p:cNvPr>
          <p:cNvCxnSpPr>
            <a:cxnSpLocks/>
          </p:cNvCxnSpPr>
          <p:nvPr/>
        </p:nvCxnSpPr>
        <p:spPr>
          <a:xfrm>
            <a:off x="4626321" y="1332893"/>
            <a:ext cx="0" cy="1486472"/>
          </a:xfrm>
          <a:prstGeom prst="line">
            <a:avLst/>
          </a:prstGeom>
          <a:ln w="6350">
            <a:solidFill>
              <a:srgbClr val="00A4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a 30">
            <a:extLst>
              <a:ext uri="{FF2B5EF4-FFF2-40B4-BE49-F238E27FC236}">
                <a16:creationId xmlns:a16="http://schemas.microsoft.com/office/drawing/2014/main" id="{30897DC0-9E46-0FDE-F3EE-C26EAB1AB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7944" y="3142240"/>
            <a:ext cx="957064" cy="202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66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FAB3E5-DC48-310D-3A3F-66548A753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68" y="1404000"/>
            <a:ext cx="7616664" cy="2844000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Planowane w projekcie działania inwestycyjne są przygotowane do podjęcia, w tym wnioskodawca posiada niezbędne pozwolenia, koncesje, prawa własności intelektualnej (jeśli dotyczy) lub uprawdopodobnił możliwość ich pozyskania;</a:t>
            </a:r>
          </a:p>
          <a:p>
            <a:pPr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l-PL" sz="1400" dirty="0"/>
              <a:t>Wnioskodawca wykazał, że posiadane i planowane do pozyskania zasoby techniczne i kadrowe są wystarczające do realizacji projektu;</a:t>
            </a:r>
          </a:p>
          <a:p>
            <a:pPr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Harmonogram realizacji działań w projekcie jest jasno sprecyzowany, realistyczny, zadania są niezbędne i układają się w logiczną całość oraz umożliwia osiągnięcie zakładanych rezultatów;</a:t>
            </a:r>
          </a:p>
          <a:p>
            <a:pPr marL="0" indent="0">
              <a:lnSpc>
                <a:spcPct val="120000"/>
              </a:lnSpc>
              <a:buNone/>
            </a:pPr>
            <a:endParaRPr lang="pl-PL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E9C160-006F-E184-1B09-9950FE866C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22</a:t>
            </a:fld>
            <a:endParaRPr lang="pl-PL" dirty="0"/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1AF90019-B701-4C5D-439F-DB6200A046D5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6791280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73"/>
                </a:solidFill>
              </a:rPr>
              <a:t>II ETAP </a:t>
            </a:r>
          </a:p>
          <a:p>
            <a:r>
              <a:rPr lang="pl-PL" sz="1800" dirty="0">
                <a:solidFill>
                  <a:srgbClr val="002073"/>
                </a:solidFill>
              </a:rPr>
              <a:t>2. Potencjał wnioskodawcy do realizacji projektu – 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C00000"/>
                </a:solidFill>
              </a:rPr>
              <a:t>Ścieżka A i B</a:t>
            </a:r>
          </a:p>
        </p:txBody>
      </p:sp>
    </p:spTree>
    <p:extLst>
      <p:ext uri="{BB962C8B-B14F-4D97-AF65-F5344CB8AC3E}">
        <p14:creationId xmlns:p14="http://schemas.microsoft.com/office/powerpoint/2010/main" val="840963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C8463-E3A3-3876-0035-539C9D2A5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B937FE-E583-4DA3-C403-9CF79E905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68" y="1404000"/>
            <a:ext cx="7616664" cy="2952000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spcBef>
                <a:spcPts val="600"/>
              </a:spcBef>
              <a:buNone/>
            </a:pPr>
            <a:r>
              <a:rPr lang="pl-PL" sz="1400" b="1" dirty="0"/>
              <a:t>Dodatkowe punkty</a:t>
            </a:r>
          </a:p>
          <a:p>
            <a:pPr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l-PL" sz="1400" dirty="0"/>
              <a:t>W przypadku, gdy realizacja projektu jest uzależniona od uzyskania pozwolenia na budowę, Wnioskodawca </a:t>
            </a:r>
            <a:r>
              <a:rPr lang="pl-PL" sz="1400" b="1" dirty="0">
                <a:solidFill>
                  <a:srgbClr val="1C94BA"/>
                </a:solidFill>
              </a:rPr>
              <a:t>posiada i dołączył do wniosku o dofinansowanie aktualne, prawomocne pozwolenie na budowę </a:t>
            </a:r>
            <a:r>
              <a:rPr lang="pl-PL" sz="1400" dirty="0"/>
              <a:t>lub w przypadku, gdy realizacja projektu nie jest uzależniona od uzyskania pozwolenia na budowę lub decyzji o środowiskowych uwarunkowaniach Wnioskodawca wykazał, że </a:t>
            </a:r>
            <a:r>
              <a:rPr lang="pl-PL" sz="1400" b="1" dirty="0">
                <a:solidFill>
                  <a:srgbClr val="1C94BA"/>
                </a:solidFill>
              </a:rPr>
              <a:t>posiadane i planowane do pozyskania zasoby techniczne i kadrowe</a:t>
            </a:r>
            <a:r>
              <a:rPr lang="pl-PL" sz="1400" dirty="0"/>
              <a:t> są wystarczające do realizacji projektu;</a:t>
            </a:r>
          </a:p>
          <a:p>
            <a:pPr>
              <a:lnSpc>
                <a:spcPts val="24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Wnioskodawca uwiarygodnił przynajmniej jedno wdrożenie na rynek rezultatu innego projektu z zakresu przedmiotowego sektora technologii cyfrowych.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670A0E2-4ABA-7433-5395-1F3D561423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23</a:t>
            </a:fld>
            <a:endParaRPr lang="pl-PL" dirty="0"/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80362BF3-47DD-2CF3-E447-412E3C5D8B02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6791280" cy="9156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73"/>
                </a:solidFill>
              </a:rPr>
              <a:t>II ETAP </a:t>
            </a:r>
          </a:p>
          <a:p>
            <a:r>
              <a:rPr lang="pl-PL" sz="1800" dirty="0">
                <a:solidFill>
                  <a:srgbClr val="002073"/>
                </a:solidFill>
              </a:rPr>
              <a:t>2. Potencjał wnioskodawcy do realizacji projektu – 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C00000"/>
                </a:solidFill>
              </a:rPr>
              <a:t>Ścieżka A i B</a:t>
            </a:r>
          </a:p>
        </p:txBody>
      </p:sp>
    </p:spTree>
    <p:extLst>
      <p:ext uri="{BB962C8B-B14F-4D97-AF65-F5344CB8AC3E}">
        <p14:creationId xmlns:p14="http://schemas.microsoft.com/office/powerpoint/2010/main" val="1189774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8E582-DDA1-CCCA-444C-3D0EF23E7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B064DA-2B77-72F9-D724-D0516B93A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68" y="1613013"/>
            <a:ext cx="7616664" cy="254532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Możliwe jest przyznanie </a:t>
            </a: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 pkt 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lub </a:t>
            </a: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pkt 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lub </a:t>
            </a: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pkt 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lub </a:t>
            </a: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pkt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przy czym: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 pkt 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projekt nie spełnia któregokolwiek z warunków od 1 do 3.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pkt 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projekt spełnia wszystkie warunki od 1 do 3.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pkt 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projekt spełnia wszystkie warunki od 1 do 4.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pkt 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projekt spełnia wszystkie warunki od 1 do 5.</a:t>
            </a:r>
          </a:p>
          <a:p>
            <a:pPr marL="0" indent="0">
              <a:lnSpc>
                <a:spcPct val="120000"/>
              </a:lnSpc>
              <a:buNone/>
            </a:pPr>
            <a:endParaRPr lang="pl-PL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Minimalna liczba punktów wymagana w kryterium – 1 pkt za spełnienie warunków od 1 do 3.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CF0F5FD-335F-A768-0BE7-38E81A41E5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24</a:t>
            </a:fld>
            <a:endParaRPr lang="pl-PL" dirty="0"/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68AE1B59-18C9-F184-A632-524E04BF5C46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6791280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73"/>
                </a:solidFill>
              </a:rPr>
              <a:t>II ETAP </a:t>
            </a:r>
          </a:p>
          <a:p>
            <a:r>
              <a:rPr lang="pl-PL" sz="1800" dirty="0">
                <a:solidFill>
                  <a:srgbClr val="002073"/>
                </a:solidFill>
              </a:rPr>
              <a:t>2. Potencjał wnioskodawcy do realizacji projektu – </a:t>
            </a:r>
            <a:br>
              <a:rPr lang="pl-PL" sz="1800" dirty="0">
                <a:solidFill>
                  <a:srgbClr val="002073"/>
                </a:solidFill>
              </a:rPr>
            </a:br>
            <a:r>
              <a:rPr lang="pl-PL" sz="1800" dirty="0">
                <a:solidFill>
                  <a:srgbClr val="C00000"/>
                </a:solidFill>
              </a:rPr>
              <a:t>Ścieżka A i B (punktacja)</a:t>
            </a:r>
          </a:p>
          <a:p>
            <a:endParaRPr lang="pl-PL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88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529CE-A02E-C0C7-2885-4D19DF0E9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B54929-0F8E-3094-C267-91C2B6AF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68" y="1465208"/>
            <a:ext cx="7616664" cy="254532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Wartość kosztów kwalifikowanych i wnioskowana kwota dofinansowania 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są zgodne z limitami wartości pomocy oraz intensywnościami określonymi w Przewodniku kwalifikowalności wydatków, w tym: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minimalna wartość kosztów kwalifikowalnych – </a:t>
            </a: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mln zł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aksymalna kwota dofinansowania – </a:t>
            </a:r>
            <a:r>
              <a:rPr lang="pl-PL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150 mln zł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Wnioskodawca wykazał koniecznoś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ć poniesienia każdego wydatku i jego związek z przedmiotem projektu;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Wydatki są racjonalne z punktu widzenia zakresu i celu projektu oraz zaplanowanych przez wnioskodawcę działań a nakłady są adekwatne do planowanych rezultatów.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Wydatki są właściwie przyporządkowane do odpowiednich kategorii wydatków wskazanych w Przewodniku kwalifikowalności wydatków.</a:t>
            </a:r>
            <a:endParaRPr lang="pl-PL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FEC241A-F69E-01D8-B9FE-82846FCB0F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25</a:t>
            </a:fld>
            <a:endParaRPr lang="pl-PL" dirty="0"/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3479F137-4332-8381-C6AA-81352EA459D3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6791280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73"/>
                </a:solidFill>
              </a:rPr>
              <a:t>II ETAP </a:t>
            </a:r>
          </a:p>
          <a:p>
            <a:r>
              <a:rPr lang="pl-PL" sz="1800" dirty="0">
                <a:solidFill>
                  <a:srgbClr val="002073"/>
                </a:solidFill>
              </a:rPr>
              <a:t>3. Wydatki projektu oraz zgodność z przepisami pomocy publicznej – </a:t>
            </a:r>
            <a:r>
              <a:rPr lang="pl-PL" sz="1800" dirty="0">
                <a:solidFill>
                  <a:srgbClr val="C00000"/>
                </a:solidFill>
              </a:rPr>
              <a:t>Ścieżka A i B</a:t>
            </a:r>
          </a:p>
        </p:txBody>
      </p:sp>
    </p:spTree>
    <p:extLst>
      <p:ext uri="{BB962C8B-B14F-4D97-AF65-F5344CB8AC3E}">
        <p14:creationId xmlns:p14="http://schemas.microsoft.com/office/powerpoint/2010/main" val="3937273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FA474-B38D-0078-7F8C-130EE0DED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558CC4-A9F5-EEEB-AF59-A31BD22A4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704" y="1407111"/>
            <a:ext cx="7389547" cy="349200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Clr>
                <a:srgbClr val="00A4B7"/>
              </a:buClr>
              <a:buNone/>
            </a:pPr>
            <a:r>
              <a:rPr lang="pl-PL" sz="1500" dirty="0"/>
              <a:t>Inwestycja planowana do dofinansowania w ramach </a:t>
            </a:r>
            <a:r>
              <a:rPr lang="pl-PL" sz="1500" b="1" dirty="0">
                <a:solidFill>
                  <a:srgbClr val="00A4B7"/>
                </a:solidFill>
              </a:rPr>
              <a:t>regionalnej pomocy inwestycyjnej</a:t>
            </a:r>
            <a:r>
              <a:rPr lang="pl-PL" sz="1500" dirty="0"/>
              <a:t>:</a:t>
            </a:r>
          </a:p>
          <a:p>
            <a:pPr>
              <a:lnSpc>
                <a:spcPts val="2400"/>
              </a:lnSpc>
              <a:spcBef>
                <a:spcPts val="0"/>
              </a:spcBef>
              <a:buClr>
                <a:srgbClr val="00A4B7"/>
              </a:buClr>
              <a:buFont typeface="Wingdings" panose="05000000000000000000" pitchFamily="2" charset="2"/>
              <a:buChar char="§"/>
            </a:pPr>
            <a:r>
              <a:rPr lang="pl-PL" sz="1500" dirty="0"/>
              <a:t>spełnia definicję </a:t>
            </a:r>
            <a:r>
              <a:rPr lang="pl-PL" sz="1500" b="1" dirty="0">
                <a:solidFill>
                  <a:srgbClr val="00A4B7"/>
                </a:solidFill>
              </a:rPr>
              <a:t>inwestycji początkowej</a:t>
            </a:r>
            <a:r>
              <a:rPr lang="pl-PL" sz="1500" dirty="0"/>
              <a:t>, o której mowa w art. 2 pkt 49 lit. a rozporządzenia 651/2014 lub,</a:t>
            </a:r>
          </a:p>
          <a:p>
            <a:pPr>
              <a:lnSpc>
                <a:spcPts val="2400"/>
              </a:lnSpc>
              <a:spcBef>
                <a:spcPts val="0"/>
              </a:spcBef>
              <a:buClr>
                <a:srgbClr val="00A4B7"/>
              </a:buClr>
              <a:buFont typeface="Wingdings" panose="05000000000000000000" pitchFamily="2" charset="2"/>
              <a:buChar char="§"/>
            </a:pPr>
            <a:r>
              <a:rPr lang="pl-PL" sz="1500" dirty="0"/>
              <a:t>spełnia definicję </a:t>
            </a:r>
            <a:r>
              <a:rPr lang="pl-PL" sz="1500" b="1" dirty="0">
                <a:solidFill>
                  <a:srgbClr val="00A4B7"/>
                </a:solidFill>
              </a:rPr>
              <a:t>inwestycji początkowej, która zapoczątkuje nową działalność gospodarczą</a:t>
            </a:r>
            <a:r>
              <a:rPr lang="pl-PL" sz="1500" dirty="0"/>
              <a:t>, o której mowa w art. 2 pkt 51 lit a rozporządzenia 651/201 (dotyczy dużych firm realizujących inwestycję na obszarze województw dolnośląskiego i wielkopolskiego oraz części gmin z regionu warszawskiego stołecznego wskazanych w kryterium),</a:t>
            </a:r>
          </a:p>
          <a:p>
            <a:pPr>
              <a:lnSpc>
                <a:spcPts val="2400"/>
              </a:lnSpc>
              <a:spcBef>
                <a:spcPts val="0"/>
              </a:spcBef>
              <a:buClr>
                <a:srgbClr val="00A4B7"/>
              </a:buClr>
              <a:buFont typeface="Wingdings" panose="05000000000000000000" pitchFamily="2" charset="2"/>
              <a:buChar char="§"/>
            </a:pPr>
            <a:r>
              <a:rPr lang="pl-PL" sz="1500" dirty="0"/>
              <a:t>zapewniony został </a:t>
            </a:r>
            <a:r>
              <a:rPr lang="pl-PL" sz="1500" b="1" dirty="0">
                <a:solidFill>
                  <a:srgbClr val="00A4B7"/>
                </a:solidFill>
              </a:rPr>
              <a:t>wkład własny na poziomie co najmniej 25% </a:t>
            </a:r>
            <a:r>
              <a:rPr lang="pl-PL" sz="1500" dirty="0"/>
              <a:t>wartości kosztów kwalifikowanych objętych dofinansowaniem, w formie środków finansowych wolnych od publicznego wsparcia.	</a:t>
            </a:r>
          </a:p>
          <a:p>
            <a:pPr marL="342900" indent="-342900">
              <a:buAutoNum type="arabicPeriod"/>
            </a:pPr>
            <a:endParaRPr lang="pl-PL" sz="1400" dirty="0"/>
          </a:p>
          <a:p>
            <a:pPr marL="342900" indent="-342900">
              <a:buAutoNum type="arabicPeriod"/>
            </a:pPr>
            <a:endParaRPr lang="pl-PL" sz="1400" dirty="0"/>
          </a:p>
          <a:p>
            <a:pPr marL="342900" indent="-342900">
              <a:buAutoNum type="arabicPeriod"/>
            </a:pPr>
            <a:endParaRPr lang="pl-PL" sz="1400" dirty="0"/>
          </a:p>
          <a:p>
            <a:pPr marL="342900" indent="-342900">
              <a:buAutoNum type="arabicPeriod"/>
            </a:pPr>
            <a:endParaRPr lang="pl-PL" sz="1400" dirty="0"/>
          </a:p>
          <a:p>
            <a:pPr marL="342900" indent="-342900">
              <a:buAutoNum type="arabicPeriod"/>
            </a:pPr>
            <a:endParaRPr lang="pl-PL" sz="1400" dirty="0"/>
          </a:p>
          <a:p>
            <a:pPr marL="342900" indent="-342900">
              <a:buAutoNum type="arabicPeriod"/>
            </a:pPr>
            <a:endParaRPr lang="pl-PL" sz="1400" dirty="0"/>
          </a:p>
          <a:p>
            <a:pPr marL="342900" indent="-342900">
              <a:buAutoNum type="arabicPeriod"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342900" indent="-342900">
              <a:buAutoNum type="arabicPeriod"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23E33F9-8BB2-36E6-DD0A-51CBEA1396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4D5F6C2-1F74-A515-798B-039A5AA95334}"/>
              </a:ext>
            </a:extLst>
          </p:cNvPr>
          <p:cNvSpPr txBox="1"/>
          <p:nvPr/>
        </p:nvSpPr>
        <p:spPr>
          <a:xfrm>
            <a:off x="873704" y="360000"/>
            <a:ext cx="7390800" cy="9765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</a:p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3. </a:t>
            </a:r>
            <a:r>
              <a:rPr lang="pl-PL" sz="1800" b="1" dirty="0">
                <a:solidFill>
                  <a:srgbClr val="0020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Wydatki projektu oraz z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godność projektu z przepisami pomocy publicznej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</p:txBody>
      </p:sp>
    </p:spTree>
    <p:extLst>
      <p:ext uri="{BB962C8B-B14F-4D97-AF65-F5344CB8AC3E}">
        <p14:creationId xmlns:p14="http://schemas.microsoft.com/office/powerpoint/2010/main" val="1770583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A0796-2A8C-F44A-C9A5-E3783BE40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2BDC2B-8356-3ED2-74FF-B84605902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347614"/>
            <a:ext cx="6580449" cy="2808312"/>
          </a:xfrm>
        </p:spPr>
        <p:txBody>
          <a:bodyPr>
            <a:noAutofit/>
          </a:bodyPr>
          <a:lstStyle/>
          <a:p>
            <a:pPr marL="0" indent="0">
              <a:lnSpc>
                <a:spcPts val="2200"/>
              </a:lnSpc>
              <a:spcBef>
                <a:spcPts val="600"/>
              </a:spcBef>
              <a:buNone/>
            </a:pPr>
            <a:r>
              <a:rPr lang="pl-PL" sz="1400" dirty="0"/>
              <a:t>Weryfikacja na podstawie informacji we wniosku i ogólnie dostępnych rejestrów (KRS), sprawozdań finansowych za ostatnie 3 lata obrotowe oraz w oparciu o Model finansowy. </a:t>
            </a:r>
          </a:p>
          <a:p>
            <a:pPr marL="0" indent="0">
              <a:lnSpc>
                <a:spcPts val="2200"/>
              </a:lnSpc>
              <a:spcBef>
                <a:spcPts val="600"/>
              </a:spcBef>
              <a:buNone/>
            </a:pPr>
            <a:r>
              <a:rPr lang="pl-PL" sz="1400" dirty="0"/>
              <a:t>Finansowanie projektu ze źródeł zewnętrznych (np. kredyt, pożyczka) – ocenie podlega wiarygodność/realność pozyskania takich zewnętrznych źródeł finansowania, w tym wiarygodność osób/podmiotów potwierdzających zapewnienie finansowania.</a:t>
            </a:r>
          </a:p>
          <a:p>
            <a:pPr marL="0" indent="0">
              <a:lnSpc>
                <a:spcPts val="2200"/>
              </a:lnSpc>
              <a:spcBef>
                <a:spcPts val="600"/>
              </a:spcBef>
              <a:buNone/>
            </a:pPr>
            <a:r>
              <a:rPr lang="pl-PL" sz="1400" b="1" dirty="0"/>
              <a:t>Dokumenty potwierdzające finansowanie wkładu własnego wnioskodawca załącza do wniosku np. promesa, umowa kredytowa.</a:t>
            </a:r>
          </a:p>
          <a:p>
            <a:pPr marL="0" indent="0">
              <a:lnSpc>
                <a:spcPct val="120000"/>
              </a:lnSpc>
              <a:buNone/>
            </a:pPr>
            <a:endParaRPr lang="pl-PL" dirty="0"/>
          </a:p>
          <a:p>
            <a:pPr marL="0" indent="0">
              <a:lnSpc>
                <a:spcPct val="120000"/>
              </a:lnSpc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87E756-950B-D782-5064-9AFCBADF82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27</a:t>
            </a:fld>
            <a:endParaRPr lang="pl-PL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41AF2A3B-0B1A-43C0-188C-AAEC8F2B40B8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727384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73"/>
                </a:solidFill>
              </a:rPr>
              <a:t>II ETAP</a:t>
            </a:r>
          </a:p>
          <a:p>
            <a:r>
              <a:rPr lang="pl-PL" sz="1800" dirty="0">
                <a:solidFill>
                  <a:srgbClr val="002073"/>
                </a:solidFill>
              </a:rPr>
              <a:t>4. </a:t>
            </a:r>
            <a:r>
              <a:rPr lang="pl-PL" sz="1800" dirty="0"/>
              <a:t>Zdolność do finansowej realizacji projektu – </a:t>
            </a:r>
            <a:r>
              <a:rPr lang="pl-PL" sz="1800" dirty="0">
                <a:solidFill>
                  <a:srgbClr val="C00000"/>
                </a:solidFill>
              </a:rPr>
              <a:t>Ścieżka A i B</a:t>
            </a:r>
          </a:p>
        </p:txBody>
      </p:sp>
    </p:spTree>
    <p:extLst>
      <p:ext uri="{BB962C8B-B14F-4D97-AF65-F5344CB8AC3E}">
        <p14:creationId xmlns:p14="http://schemas.microsoft.com/office/powerpoint/2010/main" val="3713644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A7BD7-B0AB-B4A8-E6D7-115F3FD13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86C363-F23F-B262-DC16-5FF1945B3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888" y="986314"/>
            <a:ext cx="4824536" cy="221033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1400" dirty="0"/>
              <a:t>Sprawdzimy, czy realizacja projektu jest opłacalna, a jego założenia finansowe uzasadniają jego realizację.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Zweryfikujemy, czy prognoza finansowa przychodów oraz kosztów związanych z wytwarzaniem technologii krytycznej, </a:t>
            </a:r>
            <a:b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tym poziom wskaźników wartości obecnej netto </a:t>
            </a:r>
            <a:b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(ang. NPV – Net </a:t>
            </a:r>
            <a:r>
              <a:rPr lang="pl-PL" sz="14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Value) oraz wewnętrznej </a:t>
            </a:r>
            <a:b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stopy zwrotu (ang. IRR – </a:t>
            </a:r>
            <a:r>
              <a:rPr lang="pl-PL" sz="14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Internal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4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Rate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Return) wskazują </a:t>
            </a:r>
            <a:b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opłacalność projektu.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27F085E-B12A-F0F4-C6FC-A7E4B7D49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28</a:t>
            </a:fld>
            <a:endParaRPr lang="pl-PL" dirty="0"/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155F6168-5D18-3A07-DBAD-B5B05219A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1461" y="1275606"/>
            <a:ext cx="484395" cy="795539"/>
          </a:xfrm>
          <a:prstGeom prst="rect">
            <a:avLst/>
          </a:prstGeom>
        </p:spPr>
      </p:pic>
      <p:sp>
        <p:nvSpPr>
          <p:cNvPr id="7" name="Tytuł 4">
            <a:extLst>
              <a:ext uri="{FF2B5EF4-FFF2-40B4-BE49-F238E27FC236}">
                <a16:creationId xmlns:a16="http://schemas.microsoft.com/office/drawing/2014/main" id="{7AE0CAEE-AF94-166C-4CD3-A9D9EE851B2B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6791280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73"/>
                </a:solidFill>
              </a:rPr>
              <a:t>II ETAP</a:t>
            </a:r>
          </a:p>
          <a:p>
            <a:r>
              <a:rPr lang="pl-PL" sz="1800" dirty="0">
                <a:solidFill>
                  <a:srgbClr val="002073"/>
                </a:solidFill>
              </a:rPr>
              <a:t>5. Opłacalność projektu – </a:t>
            </a:r>
            <a:r>
              <a:rPr lang="pl-PL" sz="1800" dirty="0">
                <a:solidFill>
                  <a:srgbClr val="C00000"/>
                </a:solidFill>
              </a:rPr>
              <a:t>Ścieżka A i B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FC1A38C-D850-C4F4-B9A5-AFA98A2810E0}"/>
              </a:ext>
            </a:extLst>
          </p:cNvPr>
          <p:cNvSpPr txBox="1"/>
          <p:nvPr/>
        </p:nvSpPr>
        <p:spPr>
          <a:xfrm>
            <a:off x="771760" y="3592595"/>
            <a:ext cx="7488832" cy="103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1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Prognozy finansowe </a:t>
            </a:r>
            <a:r>
              <a:rPr lang="pl-PL" sz="1300" b="1" dirty="0">
                <a:solidFill>
                  <a:srgbClr val="00A4B7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należy</a:t>
            </a:r>
            <a:r>
              <a:rPr lang="pl-PL" sz="1300" dirty="0">
                <a:solidFill>
                  <a:srgbClr val="00A4B7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300" b="1" dirty="0">
                <a:solidFill>
                  <a:srgbClr val="00A4B7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przedstawić w Modelu finansowym dla okresu 10 lat licząc od zakończenia roku, w którym projekt został złożony. </a:t>
            </a:r>
            <a:r>
              <a:rPr lang="pl-PL" sz="1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Wzór Modelu Finansowego wraz z Instrukcją </a:t>
            </a:r>
            <a:r>
              <a:rPr lang="pl-PL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stanowi załącznik do Regulaminu wyboru projektów.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1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Dane w Modelu finansowym będą oceniane biorąc pod uwagę całą działalność wnioskodawcy.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2CB8888F-6733-3FF5-AB21-665C8FAB0EE5}"/>
              </a:ext>
            </a:extLst>
          </p:cNvPr>
          <p:cNvSpPr/>
          <p:nvPr/>
        </p:nvSpPr>
        <p:spPr>
          <a:xfrm>
            <a:off x="725238" y="3484398"/>
            <a:ext cx="7535354" cy="1291803"/>
          </a:xfrm>
          <a:prstGeom prst="rect">
            <a:avLst/>
          </a:prstGeom>
          <a:noFill/>
          <a:ln w="6350">
            <a:solidFill>
              <a:srgbClr val="00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FC1AEE18-CDC6-A65F-691C-23D3A6680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5238" y="1268874"/>
            <a:ext cx="2608193" cy="194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53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FA2FA-1FDB-9DEF-E027-A1FD0DA95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9ABDBC-F795-2A52-3ECD-1D94BA18E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167" y="1212642"/>
            <a:ext cx="7390800" cy="33840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A4B7"/>
              </a:buClr>
            </a:pPr>
            <a:r>
              <a:rPr lang="pl-PL" sz="1400" b="0" dirty="0">
                <a:solidFill>
                  <a:schemeClr val="tx1"/>
                </a:solidFill>
              </a:rPr>
              <a:t>1. </a:t>
            </a:r>
            <a:r>
              <a:rPr lang="pl-PL" sz="1600" b="0" dirty="0">
                <a:solidFill>
                  <a:schemeClr val="tx1"/>
                </a:solidFill>
              </a:rPr>
              <a:t>Wnioskodawca wykazał wszystkie adekwatne </a:t>
            </a:r>
            <a:r>
              <a:rPr lang="pl-PL" sz="1600" dirty="0">
                <a:solidFill>
                  <a:srgbClr val="00A4B7"/>
                </a:solidFill>
              </a:rPr>
              <a:t>wskaźniki produktu i rezultatu </a:t>
            </a:r>
            <a:r>
              <a:rPr lang="pl-PL" sz="1600" b="0" dirty="0">
                <a:solidFill>
                  <a:schemeClr val="tx1"/>
                </a:solidFill>
              </a:rPr>
              <a:t>dla planowanego projektu.</a:t>
            </a:r>
            <a:br>
              <a:rPr lang="pl-PL" sz="1600" b="0" dirty="0">
                <a:solidFill>
                  <a:schemeClr val="tx1"/>
                </a:solidFill>
              </a:rPr>
            </a:br>
            <a:r>
              <a:rPr lang="pl-PL" sz="1600" b="0" dirty="0">
                <a:solidFill>
                  <a:schemeClr val="tx1"/>
                </a:solidFill>
              </a:rPr>
              <a:t>2. Wskaźniki produktu i rezultatu </a:t>
            </a:r>
            <a:r>
              <a:rPr lang="pl-PL" sz="1600" dirty="0">
                <a:solidFill>
                  <a:srgbClr val="00A4B7"/>
                </a:solidFill>
              </a:rPr>
              <a:t>są adekwatne dla wnioskowanego wsparcia</a:t>
            </a:r>
            <a:r>
              <a:rPr lang="pl-PL" sz="1600" b="0" dirty="0">
                <a:solidFill>
                  <a:schemeClr val="tx1"/>
                </a:solidFill>
              </a:rPr>
              <a:t>.</a:t>
            </a:r>
            <a:br>
              <a:rPr lang="pl-PL" sz="1600" b="0" dirty="0">
                <a:solidFill>
                  <a:schemeClr val="tx1"/>
                </a:solidFill>
              </a:rPr>
            </a:br>
            <a:r>
              <a:rPr lang="pl-PL" sz="1600" b="0" dirty="0">
                <a:solidFill>
                  <a:schemeClr val="tx1"/>
                </a:solidFill>
              </a:rPr>
              <a:t>3. Wskaźniki w projekcie są </a:t>
            </a:r>
            <a:r>
              <a:rPr lang="pl-PL" sz="1600" dirty="0">
                <a:solidFill>
                  <a:srgbClr val="00A4B7"/>
                </a:solidFill>
              </a:rPr>
              <a:t>spójne, mierzalne, prawidłowo określone, obiektywnie weryfikowalne</a:t>
            </a:r>
            <a:r>
              <a:rPr lang="pl-PL" sz="1600" b="0" dirty="0">
                <a:solidFill>
                  <a:schemeClr val="tx1"/>
                </a:solidFill>
              </a:rPr>
              <a:t> oraz </a:t>
            </a:r>
            <a:r>
              <a:rPr lang="pl-PL" sz="1600" dirty="0">
                <a:solidFill>
                  <a:srgbClr val="00A4B7"/>
                </a:solidFill>
              </a:rPr>
              <a:t>realne do osiągnięcia</a:t>
            </a:r>
            <a:r>
              <a:rPr lang="pl-PL" sz="1600" b="0" dirty="0">
                <a:solidFill>
                  <a:schemeClr val="tx1"/>
                </a:solidFill>
              </a:rPr>
              <a:t>.</a:t>
            </a:r>
            <a:br>
              <a:rPr lang="pl-PL" sz="1600" b="0" dirty="0">
                <a:solidFill>
                  <a:schemeClr val="tx1"/>
                </a:solidFill>
              </a:rPr>
            </a:br>
            <a:r>
              <a:rPr lang="pl-PL" sz="1600" b="0" dirty="0">
                <a:solidFill>
                  <a:schemeClr val="tx1"/>
                </a:solidFill>
              </a:rPr>
              <a:t>4. Wskazano </a:t>
            </a:r>
            <a:r>
              <a:rPr lang="pl-PL" sz="1600" dirty="0">
                <a:solidFill>
                  <a:srgbClr val="00A4B7"/>
                </a:solidFill>
              </a:rPr>
              <a:t>sposób pomiaru i weryfikacji wskaźników </a:t>
            </a:r>
            <a:r>
              <a:rPr lang="pl-PL" sz="1600" b="0" dirty="0">
                <a:solidFill>
                  <a:schemeClr val="tx1"/>
                </a:solidFill>
              </a:rPr>
              <a:t>– na podstawie danych we wniosku można obiektywnie określić ich poziom wyjściowy, poziom w poszczególnych latach realizacji projektu oraz poziom docelowy.</a:t>
            </a:r>
            <a:br>
              <a:rPr lang="pl-PL" sz="1600" b="0" dirty="0">
                <a:solidFill>
                  <a:schemeClr val="tx1"/>
                </a:solidFill>
              </a:rPr>
            </a:br>
            <a:endParaRPr lang="pl-PL" sz="1600" b="0" dirty="0">
              <a:solidFill>
                <a:schemeClr val="tx1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2269676-A2C9-88E3-77F3-03123D361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FA1274C-EAC9-2CD9-E26D-742B9A8C91D8}"/>
              </a:ext>
            </a:extLst>
          </p:cNvPr>
          <p:cNvSpPr txBox="1"/>
          <p:nvPr/>
        </p:nvSpPr>
        <p:spPr>
          <a:xfrm>
            <a:off x="875206" y="389958"/>
            <a:ext cx="7390800" cy="6431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</a:p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 dirty="0">
                <a:solidFill>
                  <a:srgbClr val="0020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6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. Wskaźniki projektu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</p:txBody>
      </p:sp>
    </p:spTree>
    <p:extLst>
      <p:ext uri="{BB962C8B-B14F-4D97-AF65-F5344CB8AC3E}">
        <p14:creationId xmlns:p14="http://schemas.microsoft.com/office/powerpoint/2010/main" val="840822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26CE6-F1B0-DE1C-2776-AD48A8D6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1C653F5-E329-F490-7D96-EF93CA1019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296D9BE7-DAC3-74D6-D7D8-1EE7F4E92BAB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89546" cy="39518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STEP – podstawa udzielania pomocy</a:t>
            </a:r>
          </a:p>
        </p:txBody>
      </p:sp>
      <p:sp>
        <p:nvSpPr>
          <p:cNvPr id="22" name="pole tekstowe 16">
            <a:extLst>
              <a:ext uri="{FF2B5EF4-FFF2-40B4-BE49-F238E27FC236}">
                <a16:creationId xmlns:a16="http://schemas.microsoft.com/office/drawing/2014/main" id="{544B5236-1530-3CF6-C293-A85985C79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064" y="1312011"/>
            <a:ext cx="7162812" cy="251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80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Rozporządzenie Parlamentu Europejskiego i Rady (UE) 2024/795 z dnia 29 lutego 2024 r.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w sprawie ustanowienia Platformy na rzecz Technologii Strategicznych dla Europy (STEP) oraz zmiany dyrektywy 2003/87/WE oraz rozporządzeń (UE) 2021/1058, (UE) 2021/1056, (UE) 2021/1057, (UE) nr 1303/2013, (UE) nr 223/2014, (UE) 2021/1060, (UE) 2021/523, (UE) 2021/695, (UE) 2021/697 i (UE) 2021/241.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Wytyczne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dotyczące niektórych przepisów rozporządzenia (UE) 2024/795 w sprawie ustanowienia Platformy na rzecz Technologii Strategicznych dla Europy (STEP) zostały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opublikowane w Komunikacie Komisji nr C/2024/3209 z 13.5.2024 r. </a:t>
            </a:r>
          </a:p>
        </p:txBody>
      </p:sp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id="{34643874-891E-E8DB-4732-A68B18063108}"/>
              </a:ext>
            </a:extLst>
          </p:cNvPr>
          <p:cNvCxnSpPr/>
          <p:nvPr/>
        </p:nvCxnSpPr>
        <p:spPr>
          <a:xfrm>
            <a:off x="971600" y="1059582"/>
            <a:ext cx="7356479" cy="0"/>
          </a:xfrm>
          <a:prstGeom prst="line">
            <a:avLst/>
          </a:prstGeom>
          <a:ln>
            <a:solidFill>
              <a:srgbClr val="00A4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488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67F88-7150-BA0A-968E-C175DF940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F04F3A-6C4D-C592-645A-7DB6D280E1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838C9B4C-5DE1-E88F-B814-14791DDC7604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6791280" cy="68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7. Projekt spełnia efekt zachęty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R="0" lvl="0" algn="l" defTabSz="685804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00A4B7"/>
              </a:buClr>
              <a:buSzTx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R="0" lvl="0" algn="l" defTabSz="685804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00A4B7"/>
              </a:buClr>
              <a:buSzTx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Sprawdzimy czy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A4B7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realizacja projektu nie rozpoczęła się przed dniem lub w dniu złożenia wniosku o dofinansowanie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400" dirty="0">
              <a:solidFill>
                <a:srgbClr val="000000"/>
              </a:solidFill>
            </a:endParaRP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Rozpoczęcie projektu – definicja w art. 6 Rozporządzenia KE (UE) nr 651/2014.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621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321C9-D57F-6BB2-C51E-CEF26E5D1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8CF2C61-3CF0-A750-3335-45C57E97D8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FAF096C3-07F6-5399-C27C-C796E29590F3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80000" cy="68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8. Projekt spełnia zasadę zrównoważonego rozwoju – 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 ramach kryterium sprawdzimy, czy realizowany projekt spełnia zasadę zrównoważonego rozwoju, o której mowa w art. 9 ust. 4 rozporządzenia Parlamentu Europejskiego i Rady 2021/1060, tj. cele Funduszy są realizowane zgodnie z celem wspierania zrównoważonego rozwoju, określonym w art. 11 TFUE oraz z uwzględnieniem celów ONZ dotyczących zrównoważonego rozwoju, a także porozumienia paryskiego i zasady „nie czyń poważnych szkód”.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34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5D0A-D67B-C696-01DE-866AD3FAB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9D60BBB-D1A5-02C3-81D1-FE435F7A76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5E160AE9-80CA-2038-0173-C08CED923A6E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90800" cy="69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8. Projekt spełnia zasadę zrównoważonego rozwoju – 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Cele Funduszy są realizowane przy pełnym poszanowaniu dorobku prawnego Unii Europejskiej w dziedzinie środowiska, jeśli:</a:t>
            </a:r>
          </a:p>
          <a:p>
            <a:pPr marL="285750" marR="0" lvl="0" indent="-285750" algn="l" defTabSz="685804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projekt będzie realizowany zgodnie z odpowiednimi przepisami w zakresie       ochrony środowiska związanymi z realizacją danego projektu;</a:t>
            </a:r>
          </a:p>
          <a:p>
            <a:pPr marL="285750" marR="0" lvl="0" indent="-285750" algn="l" defTabSz="685804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projekt będzie realizowany zgodnie z jednym z wariantów dot. zasad 6R;</a:t>
            </a:r>
          </a:p>
          <a:p>
            <a:pPr marL="285750" marR="0" lvl="0" indent="-285750" algn="l" defTabSz="685804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wnioskodawca przedstawił adekwatne wskaźniki środowiskowe w zależności od wybranego wariantu.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11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D3DE8-05A0-0471-97ED-7D182D5CD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C9183D0-1507-541F-A517-004D9B7FEB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8392FDA9-12D7-F8CD-7A7E-74410E14C26C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80000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9. Projekt spełnia horyzontalne zasady równości szans i niedyskryminacji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  <a:p>
            <a:pPr marL="0" marR="0" lvl="0" indent="0" algn="l" defTabSz="685804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 ramach kryterium sprawdzimy, projekt spełnia wymagania wynikające z zasad horyzontalnych równości szans i niedyskryminacji, w tym dostępności dla osób z niepełnosprawnościami oraz równości kobiet i mężczyzn zgodnie z art. 9 ust. 2-3 rozporządzenia Parlamentu Europejskiego i Rady 2021/1060.</a:t>
            </a:r>
          </a:p>
          <a:p>
            <a:pPr marL="0" marR="0" lvl="0" indent="0" algn="l" defTabSz="685804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Ocena jest dokonywana w oparciu o Wytyczne dotyczące realizacji zasad równościowych w ramach funduszy unijnych na lata 2021 2027 oraz załącznika nr 2 do ww. Wytycznych i będzie prowadzona rozłącznie w odniesieniu do każdej z dwóch ww. zasad.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216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E80AE-E3E3-2353-013C-B415A8AD3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288A4B1-8009-8836-BB80-86D8335B2A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E5C4755A-073E-40E7-21BB-05803276D80B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80000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9. Projekt spełnia horyzontalne zasady równości szans i niedyskryminacji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Zasada równości szans i niedyskryminacji:</a:t>
            </a:r>
          </a:p>
          <a:p>
            <a:pPr marL="285750" marR="0" lvl="0" indent="-285750" algn="l" defTabSz="68580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projekt ma pozytywny wpływ na zasadę równości szans i niedyskryminacji ze względu na płeć, rasę lub pochodzenie etniczne, religię lub światopogląd, niepełnosprawność, wiek lub orientację seksualną;</a:t>
            </a:r>
          </a:p>
          <a:p>
            <a:pPr marL="285750" marR="0" lvl="0" indent="-285750" algn="l" defTabSz="685804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wszystkie produkty/usługi projektu będą dostępne dla osób z niepełnosprawnościami zgodnie ze standardami dostępności adekwatnymi do zakresu realizowanego projektu (w tym koncepcją uniwersalnego projektowania), stanowiącymi załącznik do Wytycznych dotyczących realizacji zasad równościowych w ramach funduszy unijnych na lata 2021-2027 (w uzasadnionych przypadkach należy wykazać neutralność produktów/usług projektu w rozumieniu Wytycznych, w tym niemożności spełnienia wszystkich standardów dostępności).</a:t>
            </a:r>
          </a:p>
          <a:p>
            <a:pPr marL="285750" marR="0" lvl="0" indent="-28575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76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6E769-0138-4349-582C-DEC0B435C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48BB06B-3F31-B0F9-7767-276CB681EB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EC146A7B-C8CD-CA2C-C3F3-0F713B7041E9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6791280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10. Projekt jest zgodny z Kartą Praw Podstawowych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 ramach kryterium sprawdzimy, czy projekt jest zgodny z Kartą Praw Podstawowych Unii Europejskiej z dnia 26 października 2012 r. w zakresie odnoszącym się do sposobu realizacji i zakresu projektu.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Ocena kryterium nastąpi w odniesieniu do art. 1, 3-8, 10, 15, 20-23, 25-28, 30-33 Karty Praw Podstawowych.</a:t>
            </a:r>
          </a:p>
        </p:txBody>
      </p:sp>
    </p:spTree>
    <p:extLst>
      <p:ext uri="{BB962C8B-B14F-4D97-AF65-F5344CB8AC3E}">
        <p14:creationId xmlns:p14="http://schemas.microsoft.com/office/powerpoint/2010/main" val="4258390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4E7AA-D5C8-538E-A4F4-C22FDB9A7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B0F41E2-0BEB-9BAE-AEE6-E75D9EA33C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40615126-CD0A-099B-C309-87E219189043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6791280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</a:t>
            </a:r>
          </a:p>
          <a:p>
            <a:pPr marL="0" marR="0" lvl="0" indent="0" algn="l" defTabSz="685804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11. Projekt jest zgodny z Konwencją o prawach osób niepełnosprawnych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 ramach kryterium sprawdzimy, czy projekt jest zgodny z Konwencją o Prawach Osób Niepełnosprawnych z dnia 13 grudnia 2006 r. w zakresie odnoszącym się do sposobu realizacji i zakresu projektu.</a:t>
            </a:r>
          </a:p>
          <a:p>
            <a:pPr marL="0" marR="0" lvl="0" indent="0" algn="l" defTabSz="685804" rtl="0" eaLnBrk="1" fontAlgn="auto" latinLnBrk="0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Ocena kryterium nastąpi w odniesieniu do art. 2-7, 9, 27 Konwencji o Prawach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Osób Niepełnosprawnych.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  <a:p>
            <a:pPr marL="0" marR="0" lvl="0" indent="0" algn="l" defTabSz="685804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389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156C5-AF36-5647-33CE-54883AF35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2A561C-3896-F385-A97B-145B3750B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412" y="1221709"/>
            <a:ext cx="4996375" cy="367240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Czy jest spełniony co najmniej 1 z warunków: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ytwarzana technologia krytyczna </a:t>
            </a: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istotnie zwiększy skalę działalności wnioskodawcy 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rynku światowym </a:t>
            </a: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wyniku realizacji projektu.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Wnioskodawca </a:t>
            </a: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wykazał 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wniosku informacje dotyczące </a:t>
            </a: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parametrów inwestycji 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zakresie: </a:t>
            </a:r>
            <a:r>
              <a:rPr lang="pl-PL" sz="1400" dirty="0">
                <a:latin typeface="Open Sans regular" pitchFamily="2" charset="0"/>
                <a:ea typeface="Open Sans regular" pitchFamily="2" charset="0"/>
                <a:cs typeface="Open Sans regular" pitchFamily="2" charset="0"/>
              </a:rPr>
              <a:t>potencjału wzrostu rynku, skali adopcji technologii krytycznej na rynku UE i poza nim, wpływu na konkurencyjność i strukturę rynku wewnętrznego UE i poza nim.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pl-PL" sz="1400" dirty="0">
                <a:effectLst/>
                <a:latin typeface="Open Sans regular" pitchFamily="2" charset="0"/>
                <a:ea typeface="Open Sans regular" pitchFamily="2" charset="0"/>
                <a:cs typeface="Open Sans regular" pitchFamily="2" charset="0"/>
              </a:rPr>
              <a:t>Projekt przyniesie </a:t>
            </a: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pozytywne, szersze skutki społeczne, ekonomiczne, środowiskowe lub klimatyczne </a:t>
            </a:r>
            <a:r>
              <a:rPr lang="pl-PL" sz="1400" dirty="0">
                <a:effectLst/>
                <a:latin typeface="Open Sans regular" pitchFamily="2" charset="0"/>
                <a:ea typeface="Open Sans regular" pitchFamily="2" charset="0"/>
                <a:cs typeface="Open Sans regular" pitchFamily="2" charset="0"/>
              </a:rPr>
              <a:t>o znaczeniu co najmniej na poziomie UE.</a:t>
            </a:r>
            <a:endParaRPr lang="pl-PL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853EF4E-73FB-A5C5-CA9C-BDE2DB4B1B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37</a:t>
            </a:fld>
            <a:endParaRPr lang="pl-PL" dirty="0"/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227DA3E6-768D-ECBF-CD8E-CE3C724B253F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727384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73"/>
                </a:solidFill>
              </a:rPr>
              <a:t>II ETAP </a:t>
            </a:r>
            <a:r>
              <a:rPr lang="pl-PL" sz="1800" dirty="0">
                <a:solidFill>
                  <a:srgbClr val="C00000"/>
                </a:solidFill>
              </a:rPr>
              <a:t>(kryterium fakultatywne)</a:t>
            </a:r>
          </a:p>
          <a:p>
            <a:r>
              <a:rPr lang="pl-PL" sz="1800" dirty="0">
                <a:solidFill>
                  <a:srgbClr val="002073"/>
                </a:solidFill>
              </a:rPr>
              <a:t>12. Zakres oddziaływania projektu – </a:t>
            </a:r>
            <a:r>
              <a:rPr lang="pl-PL" sz="1800" dirty="0">
                <a:solidFill>
                  <a:srgbClr val="C00000"/>
                </a:solidFill>
              </a:rPr>
              <a:t>Ścieżka A i B 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3F2BB7C-C8B8-5A25-F96D-CEA9DF2EE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7401" y="1059582"/>
            <a:ext cx="2332822" cy="2011464"/>
          </a:xfrm>
          <a:prstGeom prst="rect">
            <a:avLst/>
          </a:prstGeom>
        </p:spPr>
      </p:pic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767987D4-2BC2-CED9-A697-812F2015DD2C}"/>
              </a:ext>
            </a:extLst>
          </p:cNvPr>
          <p:cNvSpPr txBox="1">
            <a:spLocks/>
          </p:cNvSpPr>
          <p:nvPr/>
        </p:nvSpPr>
        <p:spPr>
          <a:xfrm>
            <a:off x="6300192" y="3071046"/>
            <a:ext cx="1540734" cy="1386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1" indent="-171451" algn="l" defTabSz="685804" rtl="0" eaLnBrk="1" latinLnBrk="0" hangingPunct="1">
              <a:lnSpc>
                <a:spcPts val="1633"/>
              </a:lnSpc>
              <a:spcBef>
                <a:spcPts val="750"/>
              </a:spcBef>
              <a:buClr>
                <a:schemeClr val="accent1"/>
              </a:buClr>
              <a:buFontTx/>
              <a:buBlip>
                <a:blip r:embed="rId4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514353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5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857256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6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200158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543060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1885963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65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67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69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Tx/>
              <a:buNone/>
            </a:pP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Dane inżynierskie i źródła tych danych to podstawa oceny. </a:t>
            </a:r>
          </a:p>
        </p:txBody>
      </p:sp>
    </p:spTree>
    <p:extLst>
      <p:ext uri="{BB962C8B-B14F-4D97-AF65-F5344CB8AC3E}">
        <p14:creationId xmlns:p14="http://schemas.microsoft.com/office/powerpoint/2010/main" val="325406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275C1-8636-DDAC-BA2C-41E24F159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C7C59B-4F9C-9AEA-BC68-AF391B0AA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6256" y="1176201"/>
            <a:ext cx="1385162" cy="36000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pl-PL" dirty="0"/>
          </a:p>
          <a:p>
            <a:pPr marL="0" indent="0">
              <a:lnSpc>
                <a:spcPct val="120000"/>
              </a:lnSpc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7D94F0-F3B5-77EC-8652-190A74417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38</a:t>
            </a:fld>
            <a:endParaRPr lang="pl-PL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40682E2E-D1AD-B38D-F5F3-AC7CB538CC84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727384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73"/>
                </a:solidFill>
              </a:rPr>
              <a:t>Informacje o naborze: </a:t>
            </a:r>
            <a:r>
              <a:rPr lang="pl-PL" sz="1800" dirty="0">
                <a:solidFill>
                  <a:srgbClr val="002073"/>
                </a:solidFill>
                <a:hlinkClick r:id="rId2"/>
              </a:rPr>
              <a:t>https://feng.parp.gov.pl/</a:t>
            </a:r>
            <a:r>
              <a:rPr lang="pl-PL" sz="1800" dirty="0">
                <a:solidFill>
                  <a:srgbClr val="00207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D64020-40EC-DAF0-04B8-2A0EC8C4B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64" y="785245"/>
            <a:ext cx="5040000" cy="3573010"/>
          </a:xfrm>
          <a:prstGeom prst="rect">
            <a:avLst/>
          </a:prstGeom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6DC027A7-49EA-F718-7A55-51EAA0EC0FE3}"/>
              </a:ext>
            </a:extLst>
          </p:cNvPr>
          <p:cNvSpPr txBox="1">
            <a:spLocks/>
          </p:cNvSpPr>
          <p:nvPr/>
        </p:nvSpPr>
        <p:spPr>
          <a:xfrm>
            <a:off x="6291488" y="1275606"/>
            <a:ext cx="1969930" cy="17281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1" indent="-171451" algn="l" defTabSz="685804" rtl="0" eaLnBrk="1" latinLnBrk="0" hangingPunct="1">
              <a:lnSpc>
                <a:spcPts val="1633"/>
              </a:lnSpc>
              <a:spcBef>
                <a:spcPts val="750"/>
              </a:spcBef>
              <a:buClr>
                <a:schemeClr val="accent1"/>
              </a:buClr>
              <a:buFontTx/>
              <a:buBlip>
                <a:blip r:embed="rId4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514353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5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857256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6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200158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543060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1885963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65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67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69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Tx/>
              <a:buNone/>
            </a:pP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Materiał pomocniczy dla wnioskodawców przygotowany przez DKM  </a:t>
            </a:r>
          </a:p>
          <a:p>
            <a:pPr marL="0" indent="0" algn="ctr">
              <a:lnSpc>
                <a:spcPct val="120000"/>
              </a:lnSpc>
              <a:buFontTx/>
              <a:buNone/>
            </a:pPr>
            <a:r>
              <a:rPr lang="pl-PL" sz="1400" b="1" dirty="0">
                <a:solidFill>
                  <a:srgbClr val="00A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Manual dla STEP</a:t>
            </a:r>
            <a:endParaRPr lang="pl-PL" sz="1400" b="1" dirty="0">
              <a:solidFill>
                <a:srgbClr val="00A4B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602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DEE36-F53A-9DE7-2826-D26A8BE83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645E69-FC1B-B6FA-F1F9-D03CD44C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420" y="3770924"/>
            <a:ext cx="2304256" cy="408054"/>
          </a:xfrm>
        </p:spPr>
        <p:txBody>
          <a:bodyPr anchor="t">
            <a:normAutofit/>
          </a:bodyPr>
          <a:lstStyle/>
          <a:p>
            <a:pPr algn="r"/>
            <a:r>
              <a:rPr lang="pl-PL" dirty="0"/>
              <a:t>Dziękuję za uwagę.</a:t>
            </a:r>
          </a:p>
        </p:txBody>
      </p:sp>
      <p:pic>
        <p:nvPicPr>
          <p:cNvPr id="14" name="Symbol zastępczy obrazu 13" descr="Dane programistyczne na monitorze komputera">
            <a:extLst>
              <a:ext uri="{FF2B5EF4-FFF2-40B4-BE49-F238E27FC236}">
                <a16:creationId xmlns:a16="http://schemas.microsoft.com/office/drawing/2014/main" id="{DDE6F63F-7B31-ED4B-8AAF-464F9EE5B3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3" b="12773"/>
          <a:stretch/>
        </p:blipFill>
        <p:spPr>
          <a:xfrm>
            <a:off x="867427" y="1"/>
            <a:ext cx="7399510" cy="3671963"/>
          </a:xfrm>
        </p:spPr>
      </p:pic>
    </p:spTree>
    <p:extLst>
      <p:ext uri="{BB962C8B-B14F-4D97-AF65-F5344CB8AC3E}">
        <p14:creationId xmlns:p14="http://schemas.microsoft.com/office/powerpoint/2010/main" val="291006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8838A-5286-53D7-66A2-DDBB2C9FF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BED1C84-4B1A-245A-7408-52CD4C2035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pl-PL" sz="680" b="0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.20</a:t>
            </a: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6F900967-4DB4-5E4F-BC14-A0F3A227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360000"/>
            <a:ext cx="7389546" cy="756000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pl-PL" sz="1800" dirty="0"/>
              <a:t>FENG.05.01 Fundusz Wsparcia Technologii Krytycznych</a:t>
            </a:r>
            <a:br>
              <a:rPr lang="pl-PL" sz="1800" dirty="0"/>
            </a:br>
            <a:r>
              <a:rPr lang="pl-PL" sz="1800" dirty="0"/>
              <a:t>Termin naboru 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B4205E2E-91AE-0A02-4848-DE6102BE3FB4}"/>
              </a:ext>
            </a:extLst>
          </p:cNvPr>
          <p:cNvSpPr/>
          <p:nvPr/>
        </p:nvSpPr>
        <p:spPr>
          <a:xfrm>
            <a:off x="4158610" y="953756"/>
            <a:ext cx="3141505" cy="487598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9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25A3F8A7-5B90-732C-A2ED-F9B1BD66719C}"/>
              </a:ext>
            </a:extLst>
          </p:cNvPr>
          <p:cNvSpPr/>
          <p:nvPr/>
        </p:nvSpPr>
        <p:spPr>
          <a:xfrm>
            <a:off x="878400" y="2556000"/>
            <a:ext cx="7389544" cy="140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Ocena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100 dni licząc od dnia następującego po dniu zakończenia naboru, </a:t>
            </a:r>
          </a:p>
          <a:p>
            <a:pPr marL="0" marR="0" lvl="0" indent="0" algn="ctr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tym termin przeprowadzenia oceny w I etapie – 40 dni. </a:t>
            </a:r>
          </a:p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Warunkiem przekazania wniosku o dofinansowanie do oceny w II Etapie jest spełnienie wszystkich kryteriów oceny I Etapu i uzyskanie 5 pkt.</a:t>
            </a:r>
          </a:p>
          <a:p>
            <a:pPr marL="0" marR="0" lvl="0" indent="0" algn="ctr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190D0502-5BB5-4A37-D0ED-BC48BD64EB99}"/>
              </a:ext>
            </a:extLst>
          </p:cNvPr>
          <p:cNvSpPr/>
          <p:nvPr/>
        </p:nvSpPr>
        <p:spPr>
          <a:xfrm>
            <a:off x="1092199" y="1735121"/>
            <a:ext cx="1294588" cy="391478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13F67604-34A9-55EE-7EF3-6BD7B5AFC7BD}"/>
              </a:ext>
            </a:extLst>
          </p:cNvPr>
          <p:cNvSpPr/>
          <p:nvPr/>
        </p:nvSpPr>
        <p:spPr>
          <a:xfrm>
            <a:off x="883408" y="3894079"/>
            <a:ext cx="7388942" cy="720000"/>
          </a:xfrm>
          <a:prstGeom prst="rect">
            <a:avLst/>
          </a:prstGeom>
          <a:solidFill>
            <a:srgbClr val="E1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9" b="0" i="0" u="none" strike="noStrike" kern="1200" cap="none" spc="0" normalizeH="0" baseline="0" noProof="0" dirty="0">
              <a:ln>
                <a:noFill/>
              </a:ln>
              <a:solidFill>
                <a:srgbClr val="E1EFF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Obraz 19" descr="Obraz zawierający czarne, ciemność&#10;&#10;Opis wygenerowany automatycznie">
            <a:extLst>
              <a:ext uri="{FF2B5EF4-FFF2-40B4-BE49-F238E27FC236}">
                <a16:creationId xmlns:a16="http://schemas.microsoft.com/office/drawing/2014/main" id="{A2FFA95F-619D-CCF0-CF5F-D100969D18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332" y="1512000"/>
            <a:ext cx="586954" cy="540000"/>
          </a:xfrm>
          <a:prstGeom prst="rect">
            <a:avLst/>
          </a:prstGeom>
        </p:spPr>
      </p:pic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2EC3EF90-8BF5-BD31-E687-95DD0BC2E75F}"/>
              </a:ext>
            </a:extLst>
          </p:cNvPr>
          <p:cNvSpPr/>
          <p:nvPr/>
        </p:nvSpPr>
        <p:spPr>
          <a:xfrm>
            <a:off x="878400" y="1080000"/>
            <a:ext cx="2051979" cy="1321186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Technologie </a:t>
            </a:r>
          </a:p>
          <a:p>
            <a:pPr marL="4275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cyfrowe </a:t>
            </a:r>
          </a:p>
        </p:txBody>
      </p:sp>
      <p:pic>
        <p:nvPicPr>
          <p:cNvPr id="24" name="Obraz 23" descr="Obraz zawierający czarne, ciemność&#10;&#10;Opis wygenerowany automatycznie">
            <a:extLst>
              <a:ext uri="{FF2B5EF4-FFF2-40B4-BE49-F238E27FC236}">
                <a16:creationId xmlns:a16="http://schemas.microsoft.com/office/drawing/2014/main" id="{82163F6F-46A3-D3CA-2B78-76DD575CFC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216" y="4031604"/>
            <a:ext cx="362142" cy="333171"/>
          </a:xfrm>
          <a:prstGeom prst="rect">
            <a:avLst/>
          </a:prstGeom>
        </p:spPr>
      </p:pic>
      <p:pic>
        <p:nvPicPr>
          <p:cNvPr id="25" name="Grafika 24">
            <a:extLst>
              <a:ext uri="{FF2B5EF4-FFF2-40B4-BE49-F238E27FC236}">
                <a16:creationId xmlns:a16="http://schemas.microsoft.com/office/drawing/2014/main" id="{DADA683A-A5D5-9054-46B4-D3C8BDF83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147" y="4003742"/>
            <a:ext cx="468994" cy="391478"/>
          </a:xfrm>
          <a:prstGeom prst="rect">
            <a:avLst/>
          </a:prstGeom>
        </p:spPr>
      </p:pic>
      <p:sp>
        <p:nvSpPr>
          <p:cNvPr id="26" name="Prostokąt: zaokrąglone rogi 25">
            <a:extLst>
              <a:ext uri="{FF2B5EF4-FFF2-40B4-BE49-F238E27FC236}">
                <a16:creationId xmlns:a16="http://schemas.microsoft.com/office/drawing/2014/main" id="{7613BD8D-49C2-1BA5-244C-585B1743053C}"/>
              </a:ext>
            </a:extLst>
          </p:cNvPr>
          <p:cNvSpPr/>
          <p:nvPr/>
        </p:nvSpPr>
        <p:spPr>
          <a:xfrm>
            <a:off x="1627259" y="3960000"/>
            <a:ext cx="1768337" cy="468000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Terminy wyników</a:t>
            </a:r>
          </a:p>
        </p:txBody>
      </p:sp>
      <p:sp>
        <p:nvSpPr>
          <p:cNvPr id="27" name="Prostokąt: zaokrąglone rogi 26">
            <a:extLst>
              <a:ext uri="{FF2B5EF4-FFF2-40B4-BE49-F238E27FC236}">
                <a16:creationId xmlns:a16="http://schemas.microsoft.com/office/drawing/2014/main" id="{14C2DA4A-13C4-41A7-3820-71B47F3F1BF2}"/>
              </a:ext>
            </a:extLst>
          </p:cNvPr>
          <p:cNvSpPr/>
          <p:nvPr/>
        </p:nvSpPr>
        <p:spPr>
          <a:xfrm>
            <a:off x="4257078" y="3960000"/>
            <a:ext cx="2819400" cy="576000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 etap – 12.11.2025 r.</a:t>
            </a:r>
          </a:p>
          <a:p>
            <a:pPr marL="4275" marR="0" lvl="0" indent="0" algn="l" defTabSz="357896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etap – 10.01.2026 r.</a:t>
            </a:r>
            <a:endParaRPr kumimoji="0" lang="pl-PL" sz="140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280B5B46-38AE-7585-A629-CED3394D7318}"/>
              </a:ext>
            </a:extLst>
          </p:cNvPr>
          <p:cNvSpPr/>
          <p:nvPr/>
        </p:nvSpPr>
        <p:spPr>
          <a:xfrm>
            <a:off x="3086880" y="936360"/>
            <a:ext cx="961464" cy="487598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9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F793194F-B021-C198-7814-8D1A0431B0DC}"/>
              </a:ext>
            </a:extLst>
          </p:cNvPr>
          <p:cNvSpPr/>
          <p:nvPr/>
        </p:nvSpPr>
        <p:spPr>
          <a:xfrm>
            <a:off x="4608000" y="1440000"/>
            <a:ext cx="3708000" cy="720000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>
                <a:solidFill>
                  <a:srgbClr val="C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31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lipca – </a:t>
            </a:r>
            <a:r>
              <a:rPr lang="pl-PL" sz="1600" b="1" dirty="0">
                <a:solidFill>
                  <a:srgbClr val="C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 października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2025 r.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97788823-6398-4891-A9F9-92B284349F64}"/>
              </a:ext>
            </a:extLst>
          </p:cNvPr>
          <p:cNvSpPr/>
          <p:nvPr/>
        </p:nvSpPr>
        <p:spPr>
          <a:xfrm>
            <a:off x="3086880" y="1678343"/>
            <a:ext cx="961464" cy="487598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9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5A57939-EF85-5801-960A-EEA13EB523C2}"/>
              </a:ext>
            </a:extLst>
          </p:cNvPr>
          <p:cNvSpPr txBox="1"/>
          <p:nvPr/>
        </p:nvSpPr>
        <p:spPr>
          <a:xfrm>
            <a:off x="2987824" y="1500226"/>
            <a:ext cx="1060520" cy="542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</a:t>
            </a:r>
          </a:p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B </a:t>
            </a:r>
          </a:p>
        </p:txBody>
      </p:sp>
      <p:pic>
        <p:nvPicPr>
          <p:cNvPr id="9" name="Obraz 8" descr="Obraz zawierający czarne, ciemność&#10;&#10;Opis wygenerowany automatycznie">
            <a:extLst>
              <a:ext uri="{FF2B5EF4-FFF2-40B4-BE49-F238E27FC236}">
                <a16:creationId xmlns:a16="http://schemas.microsoft.com/office/drawing/2014/main" id="{789009C1-F22D-FF6E-90A5-85B08B30D6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343" y="1549958"/>
            <a:ext cx="50221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0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ECB8E8A-1467-2B7C-FEA0-3F50BA18F7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11BDA403-B9B2-1D15-F9B8-4DEFD7275980}"/>
              </a:ext>
            </a:extLst>
          </p:cNvPr>
          <p:cNvSpPr txBox="1">
            <a:spLocks/>
          </p:cNvSpPr>
          <p:nvPr/>
        </p:nvSpPr>
        <p:spPr>
          <a:xfrm>
            <a:off x="746093" y="528380"/>
            <a:ext cx="7389546" cy="12226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357896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Kto może startować w naborze?</a:t>
            </a:r>
          </a:p>
          <a:p>
            <a:pPr marL="0" marR="0" lvl="0" indent="0" algn="l" defTabSz="357896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357896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MŚP oraz duże przedsiębiorstwa</a:t>
            </a:r>
            <a:endParaRPr kumimoji="0" lang="pl-PL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A8E3FF3C-3DA9-564B-6742-9730672FFA8F}"/>
              </a:ext>
            </a:extLst>
          </p:cNvPr>
          <p:cNvSpPr/>
          <p:nvPr/>
        </p:nvSpPr>
        <p:spPr>
          <a:xfrm>
            <a:off x="784213" y="3452057"/>
            <a:ext cx="7388942" cy="625047"/>
          </a:xfrm>
          <a:prstGeom prst="rect">
            <a:avLst/>
          </a:prstGeom>
          <a:solidFill>
            <a:srgbClr val="E1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E1EFF7"/>
              </a:solidFill>
            </a:endParaRP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D852DC13-A4F0-3720-9177-D302C570E802}"/>
              </a:ext>
            </a:extLst>
          </p:cNvPr>
          <p:cNvSpPr/>
          <p:nvPr/>
        </p:nvSpPr>
        <p:spPr>
          <a:xfrm>
            <a:off x="1739937" y="3392430"/>
            <a:ext cx="6433218" cy="625047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>
              <a:lnSpc>
                <a:spcPts val="2100"/>
              </a:lnSpc>
              <a:spcBef>
                <a:spcPts val="600"/>
              </a:spcBef>
            </a:pPr>
            <a:r>
              <a:rPr lang="pl-PL" sz="1400" b="1" dirty="0">
                <a:solidFill>
                  <a:srgbClr val="00339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 przypadku, gdy wnioskodawcą jest spółka celowa część wymogów odnosi się do spółki dominującej (spółki matki).</a:t>
            </a:r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D94E92E7-2A70-08A9-3433-056357350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802" y="3511686"/>
            <a:ext cx="556445" cy="505791"/>
          </a:xfrm>
          <a:prstGeom prst="rect">
            <a:avLst/>
          </a:prstGeom>
        </p:spPr>
      </p:pic>
      <p:sp>
        <p:nvSpPr>
          <p:cNvPr id="21" name="pole tekstowe 16">
            <a:extLst>
              <a:ext uri="{FF2B5EF4-FFF2-40B4-BE49-F238E27FC236}">
                <a16:creationId xmlns:a16="http://schemas.microsoft.com/office/drawing/2014/main" id="{9151CE27-B481-AB6E-2253-3A7BA6F23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465" y="1819855"/>
            <a:ext cx="7380000" cy="115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93451" indent="-285750">
              <a:lnSpc>
                <a:spcPts val="1800"/>
              </a:lnSpc>
              <a:spcBef>
                <a:spcPts val="600"/>
              </a:spcBef>
              <a:buClr>
                <a:srgbClr val="00A4B7"/>
              </a:buClr>
              <a:buFont typeface="Wingdings" panose="05000000000000000000" pitchFamily="2" charset="2"/>
              <a:buChar char="v"/>
            </a:pPr>
            <a:r>
              <a:rPr lang="pl-PL" sz="1400" b="0" kern="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działalność </a:t>
            </a:r>
            <a:r>
              <a:rPr lang="pl-PL" sz="1400" kern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na terytorium</a:t>
            </a:r>
            <a:r>
              <a:rPr lang="pl-PL" sz="1400" b="0" kern="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RP</a:t>
            </a:r>
          </a:p>
          <a:p>
            <a:pPr marL="293451" indent="-285750">
              <a:lnSpc>
                <a:spcPts val="1800"/>
              </a:lnSpc>
              <a:spcBef>
                <a:spcPts val="600"/>
              </a:spcBef>
              <a:buClr>
                <a:srgbClr val="00A4B7"/>
              </a:buClr>
              <a:buFont typeface="Wingdings" panose="05000000000000000000" pitchFamily="2" charset="2"/>
              <a:buChar char="v"/>
            </a:pPr>
            <a:r>
              <a:rPr lang="pl-PL" sz="1400" kern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zamknięte 3 lata obrotowe</a:t>
            </a:r>
            <a:endParaRPr lang="pl-PL" sz="1400" b="0" kern="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93451" indent="-285750">
              <a:lnSpc>
                <a:spcPts val="1800"/>
              </a:lnSpc>
              <a:spcBef>
                <a:spcPts val="600"/>
              </a:spcBef>
              <a:buClr>
                <a:srgbClr val="00A4B7"/>
              </a:buClr>
              <a:buFont typeface="Wingdings" panose="05000000000000000000" pitchFamily="2" charset="2"/>
              <a:buChar char="v"/>
            </a:pPr>
            <a:r>
              <a:rPr lang="pl-PL" sz="1400" kern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średnia przychodów z działalności operacyjnej spełnia określone minimum wartości kosztów kwalifikowalnych</a:t>
            </a:r>
            <a:endParaRPr lang="pl-PL" altLang="pl-PL" sz="14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529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B7E48-144A-0BA3-D349-08DCE98E9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891E2C6A-9BB2-2925-7DEC-D43F6A762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7064" y="935744"/>
            <a:ext cx="3586924" cy="1305658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pl-PL" sz="1400" b="1" dirty="0">
                <a:solidFill>
                  <a:srgbClr val="C00000"/>
                </a:solidFill>
              </a:rPr>
              <a:t>Ścieżka A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pl-PL" sz="1400" b="1" dirty="0">
                <a:solidFill>
                  <a:srgbClr val="00339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Wnioskodawcą jest kontrolowany przez państwo lub podmiot z państwa należącego do Europejskiego Obszaru Gospodarczego lub ze Szwajcarii.</a:t>
            </a:r>
            <a:r>
              <a:rPr lang="pl-PL" sz="1400" dirty="0">
                <a:solidFill>
                  <a:srgbClr val="00339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</a:p>
          <a:p>
            <a:pPr marL="0" indent="0">
              <a:buNone/>
            </a:pPr>
            <a:endParaRPr lang="pl-PL" sz="135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7AD0894-CEE6-D1B9-B396-A47605B8E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B6428DA8-BF6F-0A99-0AD5-7758C1014D1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80014" y="935744"/>
            <a:ext cx="3333966" cy="1243123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pl-PL" sz="1400" b="1" dirty="0">
                <a:solidFill>
                  <a:srgbClr val="C00000"/>
                </a:solidFill>
              </a:rPr>
              <a:t>Ścieżka B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pl-PL" sz="1400" dirty="0">
                <a:solidFill>
                  <a:srgbClr val="003399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Wnioskodawca jest kontrolowany przez państwo lub podmiot z państwa należącego do Unii Europejskiej. </a:t>
            </a:r>
            <a:endParaRPr lang="pl-PL" sz="1300" dirty="0"/>
          </a:p>
        </p:txBody>
      </p:sp>
      <p:sp>
        <p:nvSpPr>
          <p:cNvPr id="16" name="Tytuł 4">
            <a:extLst>
              <a:ext uri="{FF2B5EF4-FFF2-40B4-BE49-F238E27FC236}">
                <a16:creationId xmlns:a16="http://schemas.microsoft.com/office/drawing/2014/main" id="{7F920069-A87C-C0AC-3B33-8D0F1083544F}"/>
              </a:ext>
            </a:extLst>
          </p:cNvPr>
          <p:cNvSpPr txBox="1">
            <a:spLocks/>
          </p:cNvSpPr>
          <p:nvPr/>
        </p:nvSpPr>
        <p:spPr>
          <a:xfrm>
            <a:off x="877064" y="360000"/>
            <a:ext cx="7389546" cy="36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pl-PL" sz="1800" dirty="0"/>
              <a:t>Kto może startować w naborze?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CFD15F3-2D07-A486-C45B-CB14845F09E7}"/>
              </a:ext>
            </a:extLst>
          </p:cNvPr>
          <p:cNvSpPr txBox="1">
            <a:spLocks/>
          </p:cNvSpPr>
          <p:nvPr/>
        </p:nvSpPr>
        <p:spPr>
          <a:xfrm>
            <a:off x="877064" y="2397762"/>
            <a:ext cx="7389873" cy="2282238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171451" indent="-171451" algn="l" defTabSz="685804" rtl="0" eaLnBrk="1" latinLnBrk="0" hangingPunct="1">
              <a:lnSpc>
                <a:spcPts val="1633"/>
              </a:lnSpc>
              <a:spcBef>
                <a:spcPts val="750"/>
              </a:spcBef>
              <a:buClr>
                <a:schemeClr val="accent1"/>
              </a:buClr>
              <a:buFontTx/>
              <a:buBlip>
                <a:blip r:embed="rId2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514353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3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857256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4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200158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543060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1885963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65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67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69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600"/>
              </a:spcBef>
              <a:buFontTx/>
              <a:buNone/>
            </a:pP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Kontrola oznacza:</a:t>
            </a:r>
            <a:endParaRPr lang="pl-PL" sz="1400" b="1" dirty="0">
              <a:solidFill>
                <a:srgbClr val="00A4B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6213" indent="-176213">
              <a:lnSpc>
                <a:spcPts val="18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sz="1400" dirty="0"/>
              <a:t>dysponowanie pośrednio lub bezpośrednio większością praw udziałowych lub głosów, w szczególności na zgromadzeniu wspólników/walnym zgromadzeniu lub</a:t>
            </a:r>
          </a:p>
          <a:p>
            <a:pPr marL="176213" indent="-176213">
              <a:lnSpc>
                <a:spcPts val="18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uprawnienie do powoływania lub odwoływania większości członków organów decyzyjnych (np. zarządu, rady dyrektorów, rady nadzorczej) lub</a:t>
            </a:r>
          </a:p>
          <a:p>
            <a:pPr marL="176213" indent="-176213">
              <a:lnSpc>
                <a:spcPts val="18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wywieranie decydującego wpływu na działalność wnioskodawcy, np. poprzez zawartą umowę w celu zarządzania, rozporządzania zyskiem)</a:t>
            </a:r>
          </a:p>
          <a:p>
            <a:pPr marL="0" indent="0">
              <a:lnSpc>
                <a:spcPts val="1800"/>
              </a:lnSpc>
              <a:spcBef>
                <a:spcPts val="600"/>
              </a:spcBef>
              <a:buNone/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samodzielnie lub łącznie z innym podmiotem, w tym jeżeli podmioty działają niezależnie od siebie.</a:t>
            </a:r>
          </a:p>
          <a:p>
            <a:pPr marL="0" indent="0">
              <a:buFontTx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747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FCFC5-32FD-87BF-7F20-761F8E2F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73D551-38AB-5709-38BC-3A57589418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9B478FED-98C2-3865-1A90-31A108E065AD}"/>
              </a:ext>
            </a:extLst>
          </p:cNvPr>
          <p:cNvSpPr/>
          <p:nvPr/>
        </p:nvSpPr>
        <p:spPr>
          <a:xfrm>
            <a:off x="1739937" y="3392430"/>
            <a:ext cx="6433218" cy="625047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7770F14-985D-CA1E-D313-FCFCFDCD6118}"/>
              </a:ext>
            </a:extLst>
          </p:cNvPr>
          <p:cNvSpPr txBox="1"/>
          <p:nvPr/>
        </p:nvSpPr>
        <p:spPr>
          <a:xfrm>
            <a:off x="878400" y="360000"/>
            <a:ext cx="7390800" cy="4320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Kryteria wyboru projektów i ocena wniosków</a:t>
            </a:r>
          </a:p>
          <a:p>
            <a:pPr marL="4275" marR="0" lvl="0" indent="0" algn="l" defTabSz="35789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3398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ACD58FB-66C2-4F81-BAE5-A4C590279A59}"/>
              </a:ext>
            </a:extLst>
          </p:cNvPr>
          <p:cNvSpPr txBox="1"/>
          <p:nvPr/>
        </p:nvSpPr>
        <p:spPr>
          <a:xfrm>
            <a:off x="859512" y="1093682"/>
            <a:ext cx="7390800" cy="26632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Kryteria wyboru projektów w I oraz II etapie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ocena z wykorzystaniem punktacji:</a:t>
            </a:r>
          </a:p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I etap: 0 – 1 punktów,</a:t>
            </a:r>
          </a:p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pl-PL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 etap: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 – 10 punktów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Ocena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podzielona na 2 etapy, dokonywana przez ekspertów, w </a:t>
            </a:r>
            <a:r>
              <a:rPr lang="pl-PL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etapie jest panel KOP bez udziału wnioskodawcy, w II etapie </a:t>
            </a:r>
            <a:r>
              <a:rPr lang="pl-PL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panel KOP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udziałem wnioskodawcy:</a:t>
            </a:r>
          </a:p>
          <a:p>
            <a:pPr marL="357188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ETAP – 5 kryteriów wyboru projektów,</a:t>
            </a:r>
          </a:p>
          <a:p>
            <a:pPr marL="357188" marR="0" lvl="0" indent="0" algn="l" defTabSz="357896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 ETAP – 11 obligatoryjnych kryteriów wyboru projektów,</a:t>
            </a:r>
          </a:p>
          <a:p>
            <a:pPr marL="357188" marR="0" lvl="0" indent="0" algn="l" defTabSz="35789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1 fakultatywne kryterium wyboru projektów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69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F8BD-49DB-9D81-B9C1-5286F865D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9387E66-F872-6A90-1A1A-808C6BA2A8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4C434DE1-DDA1-A2CB-830D-3FD12A5D6C48}"/>
              </a:ext>
            </a:extLst>
          </p:cNvPr>
          <p:cNvSpPr/>
          <p:nvPr/>
        </p:nvSpPr>
        <p:spPr>
          <a:xfrm>
            <a:off x="1739937" y="3392430"/>
            <a:ext cx="6433218" cy="625047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pole tekstowe 16">
            <a:extLst>
              <a:ext uri="{FF2B5EF4-FFF2-40B4-BE49-F238E27FC236}">
                <a16:creationId xmlns:a16="http://schemas.microsoft.com/office/drawing/2014/main" id="{848454A2-16DA-1B9B-015D-444662655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4" y="1563638"/>
            <a:ext cx="7390800" cy="166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93451" marR="0" lvl="0" indent="-285750" algn="l" defTabSz="357896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Wnioskodawca prowadzi działalność na terytorium RP:</a:t>
            </a:r>
          </a:p>
          <a:p>
            <a:pPr marL="628650" marR="0" lvl="0" indent="-285750" algn="l" defTabSz="357896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wpis do KRS – adres siedziby lub co 	najmniej jednego oddziału znajduje się na terytorium RP, </a:t>
            </a:r>
          </a:p>
          <a:p>
            <a:pPr marL="628650" marR="0" lvl="0" indent="-285750" algn="l" defTabSz="357896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§"/>
              <a:tabLst>
                <a:tab pos="628650" algn="l"/>
              </a:tabLst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wpis do CEIDG – co najmniej jeden adres wykonywania działalności gospodarczej znajduje się na terytorium RP;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76A150D-C342-0D23-E763-C4B5173AB26B}"/>
              </a:ext>
            </a:extLst>
          </p:cNvPr>
          <p:cNvSpPr txBox="1"/>
          <p:nvPr/>
        </p:nvSpPr>
        <p:spPr>
          <a:xfrm>
            <a:off x="878400" y="360000"/>
            <a:ext cx="7390800" cy="80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 ETAP</a:t>
            </a:r>
          </a:p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1. Kwalifikowalność wnioskodawcy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3398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39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2821C-0092-4D39-CDC5-E86FA994F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099F85C-0BEC-34E3-1A2C-5629C87464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78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68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0" marR="0" lvl="0" indent="0" algn="r" defTabSz="3578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68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8EB6278E-BF59-F805-4317-47F71A2BFC00}"/>
              </a:ext>
            </a:extLst>
          </p:cNvPr>
          <p:cNvSpPr/>
          <p:nvPr/>
        </p:nvSpPr>
        <p:spPr>
          <a:xfrm>
            <a:off x="1739937" y="3392430"/>
            <a:ext cx="6433218" cy="625047"/>
          </a:xfrm>
          <a:prstGeom prst="roundRect">
            <a:avLst>
              <a:gd name="adj" fmla="val 3175"/>
            </a:avLst>
          </a:prstGeom>
          <a:noFill/>
          <a:ln w="9525" cmpd="thinThick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pole tekstowe 16">
            <a:extLst>
              <a:ext uri="{FF2B5EF4-FFF2-40B4-BE49-F238E27FC236}">
                <a16:creationId xmlns:a16="http://schemas.microsoft.com/office/drawing/2014/main" id="{D0A1D176-45B5-6CA6-FBE5-28E563F23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666" y="1511889"/>
            <a:ext cx="7390800" cy="1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93451" marR="0" lvl="0" indent="-285750" algn="l" defTabSz="357896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Wnioskodawca prowadzi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 działalność gospodarczą przez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C94B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co najmniej 36 miesięcy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i wykazał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C94B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zamknięte 3 lata obrotowe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;</a:t>
            </a:r>
          </a:p>
          <a:p>
            <a:pPr marL="293451" marR="0" lvl="0" indent="-285750" algn="l" defTabSz="357896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>
                <a:srgbClr val="00A4B7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Wnioskodawca osiągnął </a:t>
            </a: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C94B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przychody z działalności operacyjnej 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na poziomie </a:t>
            </a: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1C94B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co najmniej 20% wartości kosztów kwalifikowalnych projektu jako średnią </a:t>
            </a:r>
            <a:r>
              <a:rPr kumimoji="0" lang="pl-PL" altLang="pl-PL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z okresu 3 ostatnich zamkniętych lat obrotowych. </a:t>
            </a:r>
            <a:endParaRPr lang="pl-PL" altLang="pl-PL" sz="1400" dirty="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7701" marR="0" lvl="0" algn="l" defTabSz="357896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>
                <a:srgbClr val="00A4B7"/>
              </a:buClr>
              <a:buSz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85DC5D4-75DC-5FE8-6C12-6751E2441685}"/>
              </a:ext>
            </a:extLst>
          </p:cNvPr>
          <p:cNvSpPr txBox="1"/>
          <p:nvPr/>
        </p:nvSpPr>
        <p:spPr>
          <a:xfrm>
            <a:off x="782354" y="324706"/>
            <a:ext cx="7390800" cy="80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 ETAP</a:t>
            </a:r>
          </a:p>
          <a:p>
            <a:pPr marL="4275" marR="0" lvl="0" indent="0" algn="l" defTabSz="35789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1. Kwalifikowalność wnioskodawcy –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Ścieżka A i B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7D724F9-5805-4FF5-C14F-D5094A184589}"/>
              </a:ext>
            </a:extLst>
          </p:cNvPr>
          <p:cNvSpPr/>
          <p:nvPr/>
        </p:nvSpPr>
        <p:spPr>
          <a:xfrm>
            <a:off x="683567" y="3704953"/>
            <a:ext cx="7489587" cy="625047"/>
          </a:xfrm>
          <a:prstGeom prst="rect">
            <a:avLst/>
          </a:prstGeom>
          <a:solidFill>
            <a:srgbClr val="E1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75" marR="0" lvl="0" indent="0" algn="l" defTabSz="357896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 przypadku, gdy wnioskodawcą jest spółka celowa wymogi odnoszą się do spółki dominującej (spółki matki).</a:t>
            </a:r>
          </a:p>
        </p:txBody>
      </p:sp>
    </p:spTree>
    <p:extLst>
      <p:ext uri="{BB962C8B-B14F-4D97-AF65-F5344CB8AC3E}">
        <p14:creationId xmlns:p14="http://schemas.microsoft.com/office/powerpoint/2010/main" val="256710854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1_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iestandardowy 8">
    <a:dk1>
      <a:srgbClr val="000000"/>
    </a:dk1>
    <a:lt1>
      <a:srgbClr val="FFFFFF"/>
    </a:lt1>
    <a:dk2>
      <a:srgbClr val="002073"/>
    </a:dk2>
    <a:lt2>
      <a:srgbClr val="FFFFFF"/>
    </a:lt2>
    <a:accent1>
      <a:srgbClr val="003399"/>
    </a:accent1>
    <a:accent2>
      <a:srgbClr val="A6D3FF"/>
    </a:accent2>
    <a:accent3>
      <a:srgbClr val="FFD618"/>
    </a:accent3>
    <a:accent4>
      <a:srgbClr val="0051B0"/>
    </a:accent4>
    <a:accent5>
      <a:srgbClr val="6BB1E2"/>
    </a:accent5>
    <a:accent6>
      <a:srgbClr val="FFE60B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Niestandardowy 8">
    <a:dk1>
      <a:srgbClr val="000000"/>
    </a:dk1>
    <a:lt1>
      <a:srgbClr val="FFFFFF"/>
    </a:lt1>
    <a:dk2>
      <a:srgbClr val="002073"/>
    </a:dk2>
    <a:lt2>
      <a:srgbClr val="FFFFFF"/>
    </a:lt2>
    <a:accent1>
      <a:srgbClr val="003399"/>
    </a:accent1>
    <a:accent2>
      <a:srgbClr val="A6D3FF"/>
    </a:accent2>
    <a:accent3>
      <a:srgbClr val="FFD618"/>
    </a:accent3>
    <a:accent4>
      <a:srgbClr val="0051B0"/>
    </a:accent4>
    <a:accent5>
      <a:srgbClr val="6BB1E2"/>
    </a:accent5>
    <a:accent6>
      <a:srgbClr val="FFE60B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Niestandardowy 8">
    <a:dk1>
      <a:srgbClr val="000000"/>
    </a:dk1>
    <a:lt1>
      <a:srgbClr val="FFFFFF"/>
    </a:lt1>
    <a:dk2>
      <a:srgbClr val="002073"/>
    </a:dk2>
    <a:lt2>
      <a:srgbClr val="FFFFFF"/>
    </a:lt2>
    <a:accent1>
      <a:srgbClr val="003399"/>
    </a:accent1>
    <a:accent2>
      <a:srgbClr val="A6D3FF"/>
    </a:accent2>
    <a:accent3>
      <a:srgbClr val="FFD618"/>
    </a:accent3>
    <a:accent4>
      <a:srgbClr val="0051B0"/>
    </a:accent4>
    <a:accent5>
      <a:srgbClr val="6BB1E2"/>
    </a:accent5>
    <a:accent6>
      <a:srgbClr val="FFE60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4678</TotalTime>
  <Words>3438</Words>
  <Application>Microsoft Office PowerPoint</Application>
  <PresentationFormat>Pokaz na ekranie (16:9)</PresentationFormat>
  <Paragraphs>284</Paragraphs>
  <Slides>39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39</vt:i4>
      </vt:variant>
    </vt:vector>
  </HeadingPairs>
  <TitlesOfParts>
    <vt:vector size="48" baseType="lpstr">
      <vt:lpstr>Arial</vt:lpstr>
      <vt:lpstr>Calibri</vt:lpstr>
      <vt:lpstr>Open Sans</vt:lpstr>
      <vt:lpstr>Open Sans </vt:lpstr>
      <vt:lpstr>Open Sans regular</vt:lpstr>
      <vt:lpstr>Open Sans SemiBold</vt:lpstr>
      <vt:lpstr>Wingdings</vt:lpstr>
      <vt:lpstr>Motyw pakietu Office</vt:lpstr>
      <vt:lpstr>1_Motyw pakietu Office</vt:lpstr>
      <vt:lpstr>Fundusz Wsparcia Technologii Krytycznych  </vt:lpstr>
      <vt:lpstr>Prezentacja programu PowerPoint</vt:lpstr>
      <vt:lpstr>Prezentacja programu PowerPoint</vt:lpstr>
      <vt:lpstr>FENG.05.01 Fundusz Wsparcia Technologii Krytycznych Termin naboru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II ETAP  1. Potencjał technologii krytycznej – Ścieżka A</vt:lpstr>
      <vt:lpstr>II ETAP 1. Potencjał technologii krytycznej – Ścieżka A (punktacja)</vt:lpstr>
      <vt:lpstr>II ETAP:  1. Potencjał technologii krytycznej – Ścieżka A (punktacja)</vt:lpstr>
      <vt:lpstr>II ETAP 1. Potencjał technologii krytycznej – Ścieżka B  </vt:lpstr>
      <vt:lpstr>II ETAP 1. Potencjał technologii krytycznej – Ścieżka B  </vt:lpstr>
      <vt:lpstr>II ETAP  1. Potencjał technologii krytycznej – Ścieżka B (punktacja)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1. Wnioskodawca wykazał wszystkie adekwatne wskaźniki produktu i rezultatu dla planowanego projektu. 2. Wskaźniki produktu i rezultatu są adekwatne dla wnioskowanego wsparcia. 3. Wskaźniki w projekcie są spójne, mierzalne, prawidłowo określone, obiektywnie weryfikowalne oraz realne do osiągnięcia. 4. Wskazano sposób pomiaru i weryfikacji wskaźników – na podstawie danych we wniosku można obiektywnie określić ich poziom wyjściowy, poziom w poszczególnych latach realizacji projektu oraz poziom docelowy.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keywords>PL, PARP, FENG</cp:keywords>
  <cp:lastModifiedBy>Polak Marzena</cp:lastModifiedBy>
  <cp:revision>665</cp:revision>
  <cp:lastPrinted>2025-08-06T15:33:29Z</cp:lastPrinted>
  <dcterms:created xsi:type="dcterms:W3CDTF">2022-06-22T09:40:44Z</dcterms:created>
  <dcterms:modified xsi:type="dcterms:W3CDTF">2025-08-27T15:33:38Z</dcterms:modified>
</cp:coreProperties>
</file>